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2" r:id="rId1"/>
  </p:sldMasterIdLst>
  <p:notesMasterIdLst>
    <p:notesMasterId r:id="rId24"/>
  </p:notesMasterIdLst>
  <p:sldIdLst>
    <p:sldId id="256" r:id="rId2"/>
    <p:sldId id="257" r:id="rId3"/>
    <p:sldId id="261" r:id="rId4"/>
    <p:sldId id="258" r:id="rId5"/>
    <p:sldId id="259" r:id="rId6"/>
    <p:sldId id="260" r:id="rId7"/>
    <p:sldId id="262" r:id="rId8"/>
    <p:sldId id="275" r:id="rId9"/>
    <p:sldId id="263" r:id="rId10"/>
    <p:sldId id="276" r:id="rId11"/>
    <p:sldId id="264" r:id="rId12"/>
    <p:sldId id="266" r:id="rId13"/>
    <p:sldId id="267" r:id="rId14"/>
    <p:sldId id="268" r:id="rId15"/>
    <p:sldId id="269" r:id="rId16"/>
    <p:sldId id="270" r:id="rId17"/>
    <p:sldId id="271" r:id="rId18"/>
    <p:sldId id="272" r:id="rId19"/>
    <p:sldId id="277" r:id="rId20"/>
    <p:sldId id="273" r:id="rId21"/>
    <p:sldId id="265"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2177"/>
  </p:normalViewPr>
  <p:slideViewPr>
    <p:cSldViewPr snapToGrid="0" snapToObjects="1">
      <p:cViewPr varScale="1">
        <p:scale>
          <a:sx n="90" d="100"/>
          <a:sy n="90" d="100"/>
        </p:scale>
        <p:origin x="197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D653A3-D875-B140-BE72-797C32042D19}" type="datetimeFigureOut">
              <a:rPr lang="en-US" smtClean="0"/>
              <a:t>7/11/22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05AE8A-B2FF-5D40-B8FF-A1B2F6E05A3B}" type="slidenum">
              <a:rPr lang="en-US" smtClean="0"/>
              <a:t>‹#›</a:t>
            </a:fld>
            <a:endParaRPr lang="en-US"/>
          </a:p>
        </p:txBody>
      </p:sp>
    </p:spTree>
    <p:extLst>
      <p:ext uri="{BB962C8B-B14F-4D97-AF65-F5344CB8AC3E}">
        <p14:creationId xmlns:p14="http://schemas.microsoft.com/office/powerpoint/2010/main" val="910832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Abstract: “Over the past several years, the Partnership for Integrating Computation into Undergraduate Physics (PICUP) has curated a collection of materials to help instructors add in computational modeling to their courses. I’ll discuss the various resources and how you can contribute to the community.”</a:t>
            </a:r>
          </a:p>
          <a:p>
            <a:endParaRPr lang="en-US" dirty="0"/>
          </a:p>
          <a:p>
            <a:r>
              <a:rPr lang="en-US" dirty="0"/>
              <a:t>Todd Zimmerman</a:t>
            </a:r>
          </a:p>
          <a:p>
            <a:r>
              <a:rPr lang="en-US" dirty="0"/>
              <a:t>Editor-in-Chief of the PICUP Collection</a:t>
            </a:r>
          </a:p>
          <a:p>
            <a:endParaRPr lang="en-US" dirty="0"/>
          </a:p>
          <a:p>
            <a:r>
              <a:rPr lang="en-US" dirty="0"/>
              <a:t>My goal in this talk is to give some perspective of how far we’ve come in integration computational modeling into the physics curriculum and to point out directions we might go.</a:t>
            </a:r>
          </a:p>
          <a:p>
            <a:endParaRPr lang="en-US" dirty="0"/>
          </a:p>
          <a:p>
            <a:r>
              <a:rPr lang="en-US" dirty="0"/>
              <a:t>PICUP focus</a:t>
            </a:r>
          </a:p>
        </p:txBody>
      </p:sp>
      <p:sp>
        <p:nvSpPr>
          <p:cNvPr id="4" name="Slide Number Placeholder 3"/>
          <p:cNvSpPr>
            <a:spLocks noGrp="1"/>
          </p:cNvSpPr>
          <p:nvPr>
            <p:ph type="sldNum" sz="quarter" idx="5"/>
          </p:nvPr>
        </p:nvSpPr>
        <p:spPr/>
        <p:txBody>
          <a:bodyPr/>
          <a:lstStyle/>
          <a:p>
            <a:fld id="{B105AE8A-B2FF-5D40-B8FF-A1B2F6E05A3B}" type="slidenum">
              <a:rPr lang="en-US" smtClean="0"/>
              <a:t>1</a:t>
            </a:fld>
            <a:endParaRPr lang="en-US"/>
          </a:p>
        </p:txBody>
      </p:sp>
    </p:spTree>
    <p:extLst>
      <p:ext uri="{BB962C8B-B14F-4D97-AF65-F5344CB8AC3E}">
        <p14:creationId xmlns:p14="http://schemas.microsoft.com/office/powerpoint/2010/main" val="41585012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SEARCH FEATURE</a:t>
            </a:r>
          </a:p>
        </p:txBody>
      </p:sp>
      <p:sp>
        <p:nvSpPr>
          <p:cNvPr id="4" name="Slide Number Placeholder 3"/>
          <p:cNvSpPr>
            <a:spLocks noGrp="1"/>
          </p:cNvSpPr>
          <p:nvPr>
            <p:ph type="sldNum" sz="quarter" idx="5"/>
          </p:nvPr>
        </p:nvSpPr>
        <p:spPr/>
        <p:txBody>
          <a:bodyPr/>
          <a:lstStyle/>
          <a:p>
            <a:fld id="{B105AE8A-B2FF-5D40-B8FF-A1B2F6E05A3B}" type="slidenum">
              <a:rPr lang="en-US" smtClean="0"/>
              <a:t>13</a:t>
            </a:fld>
            <a:endParaRPr lang="en-US"/>
          </a:p>
        </p:txBody>
      </p:sp>
    </p:spTree>
    <p:extLst>
      <p:ext uri="{BB962C8B-B14F-4D97-AF65-F5344CB8AC3E}">
        <p14:creationId xmlns:p14="http://schemas.microsoft.com/office/powerpoint/2010/main" val="1184696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working on a grant submission.  Hope to have in-person workshops in the not too distant future.</a:t>
            </a:r>
          </a:p>
        </p:txBody>
      </p:sp>
      <p:sp>
        <p:nvSpPr>
          <p:cNvPr id="4" name="Slide Number Placeholder 3"/>
          <p:cNvSpPr>
            <a:spLocks noGrp="1"/>
          </p:cNvSpPr>
          <p:nvPr>
            <p:ph type="sldNum" sz="quarter" idx="5"/>
          </p:nvPr>
        </p:nvSpPr>
        <p:spPr/>
        <p:txBody>
          <a:bodyPr/>
          <a:lstStyle/>
          <a:p>
            <a:fld id="{B105AE8A-B2FF-5D40-B8FF-A1B2F6E05A3B}" type="slidenum">
              <a:rPr lang="en-US" smtClean="0"/>
              <a:t>20</a:t>
            </a:fld>
            <a:endParaRPr lang="en-US"/>
          </a:p>
        </p:txBody>
      </p:sp>
    </p:spTree>
    <p:extLst>
      <p:ext uri="{BB962C8B-B14F-4D97-AF65-F5344CB8AC3E}">
        <p14:creationId xmlns:p14="http://schemas.microsoft.com/office/powerpoint/2010/main" val="25923086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13ad46cb3b_4_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4" name="Google Shape;244;g113ad46cb3b_4_8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dirty="0"/>
              <a:t>Log Table: By Henry Briggs - http://</a:t>
            </a:r>
            <a:r>
              <a:rPr lang="en" dirty="0" err="1"/>
              <a:t>www.pmonta.com</a:t>
            </a:r>
            <a:r>
              <a:rPr lang="en" dirty="0"/>
              <a:t>/tables/</a:t>
            </a:r>
            <a:r>
              <a:rPr lang="en" dirty="0" err="1"/>
              <a:t>logarithmorum</a:t>
            </a:r>
            <a:r>
              <a:rPr lang="en" dirty="0"/>
              <a:t>-</a:t>
            </a:r>
            <a:r>
              <a:rPr lang="en" dirty="0" err="1"/>
              <a:t>chilias</a:t>
            </a:r>
            <a:r>
              <a:rPr lang="en" dirty="0"/>
              <a:t>-prima/</a:t>
            </a:r>
            <a:r>
              <a:rPr lang="en" dirty="0" err="1"/>
              <a:t>index.html</a:t>
            </a:r>
            <a:r>
              <a:rPr lang="en" dirty="0"/>
              <a:t>, Public Domain, https://</a:t>
            </a:r>
            <a:r>
              <a:rPr lang="en" dirty="0" err="1"/>
              <a:t>commons.wikimedia.org</a:t>
            </a:r>
            <a:r>
              <a:rPr lang="en" dirty="0"/>
              <a:t>/w/</a:t>
            </a:r>
            <a:r>
              <a:rPr lang="en" dirty="0" err="1"/>
              <a:t>index.php?curid</a:t>
            </a:r>
            <a:r>
              <a:rPr lang="en" dirty="0"/>
              <a:t>=43431356</a:t>
            </a:r>
            <a:endParaRPr dirty="0"/>
          </a:p>
          <a:p>
            <a:pPr marL="0" lvl="0" indent="0" algn="l" rtl="0">
              <a:spcBef>
                <a:spcPts val="0"/>
              </a:spcBef>
              <a:spcAft>
                <a:spcPts val="0"/>
              </a:spcAft>
              <a:buNone/>
            </a:pPr>
            <a:r>
              <a:rPr lang="en" dirty="0"/>
              <a:t>Slide rule: By </a:t>
            </a:r>
            <a:r>
              <a:rPr lang="en" dirty="0" err="1"/>
              <a:t>teclasorg</a:t>
            </a:r>
            <a:r>
              <a:rPr lang="en" dirty="0"/>
              <a:t> - Flickr, CC BY-SA 2.0, https://</a:t>
            </a:r>
            <a:r>
              <a:rPr lang="en" dirty="0" err="1"/>
              <a:t>commons.wikimedia.org</a:t>
            </a:r>
            <a:r>
              <a:rPr lang="en" dirty="0"/>
              <a:t>/w/</a:t>
            </a:r>
            <a:r>
              <a:rPr lang="en" dirty="0" err="1"/>
              <a:t>index.php?curid</a:t>
            </a:r>
            <a:r>
              <a:rPr lang="en" dirty="0"/>
              <a:t>=1173203</a:t>
            </a:r>
            <a:endParaRPr dirty="0"/>
          </a:p>
          <a:p>
            <a:pPr marL="0" lvl="0" indent="0" algn="l" rtl="0">
              <a:spcBef>
                <a:spcPts val="0"/>
              </a:spcBef>
              <a:spcAft>
                <a:spcPts val="0"/>
              </a:spcAft>
              <a:buNone/>
            </a:pPr>
            <a:r>
              <a:rPr lang="en" dirty="0"/>
              <a:t>Calculator: By Rama, CC BY-SA 2.0 </a:t>
            </a:r>
            <a:r>
              <a:rPr lang="en" dirty="0" err="1"/>
              <a:t>fr</a:t>
            </a:r>
            <a:r>
              <a:rPr lang="en" dirty="0"/>
              <a:t>, https://</a:t>
            </a:r>
            <a:r>
              <a:rPr lang="en" dirty="0" err="1"/>
              <a:t>commons.wikimedia.org</a:t>
            </a:r>
            <a:r>
              <a:rPr lang="en" dirty="0"/>
              <a:t>/w/</a:t>
            </a:r>
            <a:r>
              <a:rPr lang="en" dirty="0" err="1"/>
              <a:t>index.php?curid</a:t>
            </a:r>
            <a:r>
              <a:rPr lang="en" dirty="0"/>
              <a:t>=29591429</a:t>
            </a:r>
            <a:endParaRPr dirty="0"/>
          </a:p>
          <a:p>
            <a:pPr marL="0" lvl="0" indent="0" algn="l" rtl="0">
              <a:spcBef>
                <a:spcPts val="0"/>
              </a:spcBef>
              <a:spcAft>
                <a:spcPts val="0"/>
              </a:spcAft>
              <a:buNone/>
            </a:pPr>
            <a:r>
              <a:rPr lang="en" dirty="0"/>
              <a:t>Python Logo: </a:t>
            </a:r>
            <a:r>
              <a:rPr lang="en" dirty="0" err="1"/>
              <a:t>www.python.org</a:t>
            </a:r>
            <a:r>
              <a:rPr lang="en" dirty="0"/>
              <a:t> [GPL (http://</a:t>
            </a:r>
            <a:r>
              <a:rPr lang="en" dirty="0" err="1"/>
              <a:t>www.gnu.org</a:t>
            </a:r>
            <a:r>
              <a:rPr lang="en" dirty="0"/>
              <a:t>/licenses/</a:t>
            </a:r>
            <a:r>
              <a:rPr lang="en" dirty="0" err="1"/>
              <a:t>gpl.html</a:t>
            </a:r>
            <a:r>
              <a:rPr lang="en" dirty="0"/>
              <a:t>)]</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At what point will the benefits of computation </a:t>
            </a:r>
            <a:r>
              <a:rPr lang="en" dirty="0" err="1"/>
              <a:t>outweight</a:t>
            </a:r>
            <a:r>
              <a:rPr lang="en" dirty="0"/>
              <a:t> the benefits of analytical solutions?</a:t>
            </a:r>
          </a:p>
          <a:p>
            <a:pPr marL="0" lvl="0" indent="0" algn="l" rtl="0">
              <a:spcBef>
                <a:spcPts val="0"/>
              </a:spcBef>
              <a:spcAft>
                <a:spcPts val="0"/>
              </a:spcAft>
              <a:buNone/>
            </a:pPr>
            <a:r>
              <a:rPr lang="en" dirty="0"/>
              <a:t>Don’t think we are there but need to have conversation now</a:t>
            </a:r>
            <a:endParaRPr dirty="0"/>
          </a:p>
        </p:txBody>
      </p:sp>
      <p:sp>
        <p:nvSpPr>
          <p:cNvPr id="245" name="Google Shape;245;g113ad46cb3b_4_8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a little about me:</a:t>
            </a:r>
          </a:p>
          <a:p>
            <a:r>
              <a:rPr lang="en-US" dirty="0"/>
              <a:t>My undergrad was a a little place called Lawrence University and I was the second class to reap the benefits of a brand new computational physics suite created by David Cook.  I grew up thinking computation was just something that was part of the curriculum. </a:t>
            </a:r>
          </a:p>
          <a:p>
            <a:r>
              <a:rPr lang="en-US" dirty="0"/>
              <a:t>It wasn’t until I started teaching and people would look at my like I was crazy for trying to do computation that I realized this wasn’t the norm.</a:t>
            </a:r>
          </a:p>
          <a:p>
            <a:endParaRPr lang="en-US" dirty="0"/>
          </a:p>
          <a:p>
            <a:r>
              <a:rPr lang="en-US" dirty="0"/>
              <a:t>It was a Global Physics Department meeting in 2016 where I first heard about PICUP and I had already applied for the first FDW before I had finished listening to the talk.</a:t>
            </a:r>
          </a:p>
          <a:p>
            <a:r>
              <a:rPr lang="en-US" dirty="0"/>
              <a:t>When I got to the FDW I realized I had found someplace where I belonged, where people saw not just the potential but the fundamental need to include computation in the undergraduate curriculum.  </a:t>
            </a:r>
          </a:p>
          <a:p>
            <a:endParaRPr lang="en-US" dirty="0"/>
          </a:p>
          <a:p>
            <a:r>
              <a:rPr lang="en-US" dirty="0"/>
              <a:t>Over the past several years I’ve had a ring-side seat to watch the PICUP community grow in the number of people involved as well as in the resources we have available to help lower the barrier to adding computation</a:t>
            </a:r>
          </a:p>
          <a:p>
            <a:endParaRPr lang="en-US" dirty="0"/>
          </a:p>
          <a:p>
            <a:r>
              <a:rPr lang="en-US" dirty="0"/>
              <a:t>Mission</a:t>
            </a:r>
          </a:p>
          <a:p>
            <a:r>
              <a:rPr lang="en-US" dirty="0"/>
              <a:t>Focus on resources</a:t>
            </a:r>
          </a:p>
        </p:txBody>
      </p:sp>
      <p:sp>
        <p:nvSpPr>
          <p:cNvPr id="4" name="Slide Number Placeholder 3"/>
          <p:cNvSpPr>
            <a:spLocks noGrp="1"/>
          </p:cNvSpPr>
          <p:nvPr>
            <p:ph type="sldNum" sz="quarter" idx="5"/>
          </p:nvPr>
        </p:nvSpPr>
        <p:spPr/>
        <p:txBody>
          <a:bodyPr/>
          <a:lstStyle/>
          <a:p>
            <a:fld id="{B105AE8A-B2FF-5D40-B8FF-A1B2F6E05A3B}" type="slidenum">
              <a:rPr lang="en-US" smtClean="0"/>
              <a:t>2</a:t>
            </a:fld>
            <a:endParaRPr lang="en-US"/>
          </a:p>
        </p:txBody>
      </p:sp>
    </p:spTree>
    <p:extLst>
      <p:ext uri="{BB962C8B-B14F-4D97-AF65-F5344CB8AC3E}">
        <p14:creationId xmlns:p14="http://schemas.microsoft.com/office/powerpoint/2010/main" val="2210707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thought is if your hands are on the keyboard, mouse, or touch screen and you are trying to understand physics at that time, it’s computation.</a:t>
            </a:r>
          </a:p>
        </p:txBody>
      </p:sp>
      <p:sp>
        <p:nvSpPr>
          <p:cNvPr id="4" name="Slide Number Placeholder 3"/>
          <p:cNvSpPr>
            <a:spLocks noGrp="1"/>
          </p:cNvSpPr>
          <p:nvPr>
            <p:ph type="sldNum" sz="quarter" idx="5"/>
          </p:nvPr>
        </p:nvSpPr>
        <p:spPr/>
        <p:txBody>
          <a:bodyPr/>
          <a:lstStyle/>
          <a:p>
            <a:fld id="{B105AE8A-B2FF-5D40-B8FF-A1B2F6E05A3B}" type="slidenum">
              <a:rPr lang="en-US" smtClean="0"/>
              <a:t>3</a:t>
            </a:fld>
            <a:endParaRPr lang="en-US"/>
          </a:p>
        </p:txBody>
      </p:sp>
    </p:spTree>
    <p:extLst>
      <p:ext uri="{BB962C8B-B14F-4D97-AF65-F5344CB8AC3E}">
        <p14:creationId xmlns:p14="http://schemas.microsoft.com/office/powerpoint/2010/main" val="2968799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result of an AAPT cracker-barrel, David Winch and Norman </a:t>
            </a:r>
            <a:r>
              <a:rPr lang="en-US" dirty="0" err="1"/>
              <a:t>Chonacky</a:t>
            </a:r>
            <a:r>
              <a:rPr lang="en-US" dirty="0"/>
              <a:t> (along with many others) started to plot a campaign to infuse computation into undergraduate physics.</a:t>
            </a:r>
          </a:p>
          <a:p>
            <a:endParaRPr lang="en-US" dirty="0"/>
          </a:p>
          <a:p>
            <a:r>
              <a:rPr lang="en-US" dirty="0"/>
              <a:t>During a 2006 workshop funding by the </a:t>
            </a:r>
            <a:r>
              <a:rPr lang="en-US" dirty="0" err="1"/>
              <a:t>Shodor</a:t>
            </a:r>
            <a:r>
              <a:rPr lang="en-US" dirty="0"/>
              <a:t> Education Foundation,  PICUP was born</a:t>
            </a:r>
          </a:p>
          <a:p>
            <a:endParaRPr lang="en-US" dirty="0"/>
          </a:p>
          <a:p>
            <a:r>
              <a:rPr lang="en-US" dirty="0"/>
              <a:t>Norman </a:t>
            </a:r>
            <a:r>
              <a:rPr lang="en-US" dirty="0" err="1"/>
              <a:t>Chonacky</a:t>
            </a:r>
            <a:r>
              <a:rPr lang="en-US" dirty="0"/>
              <a:t> and David Winch put together a special issue of Computing in Science and Engineering on the use of computation in physics</a:t>
            </a:r>
          </a:p>
          <a:p>
            <a:r>
              <a:rPr lang="en-US" dirty="0"/>
              <a:t>They worked with Robert Fuller to survey faculty on their beliefs and </a:t>
            </a:r>
            <a:r>
              <a:rPr lang="en-US" dirty="0" err="1"/>
              <a:t>useage</a:t>
            </a:r>
            <a:r>
              <a:rPr lang="en-US" dirty="0"/>
              <a:t> of computation</a:t>
            </a:r>
          </a:p>
          <a:p>
            <a:endParaRPr lang="en-US" dirty="0"/>
          </a:p>
          <a:p>
            <a:r>
              <a:rPr lang="en-US" dirty="0"/>
              <a:t>In an article by Winch and </a:t>
            </a:r>
            <a:r>
              <a:rPr lang="en-US" dirty="0" err="1"/>
              <a:t>Chonacky</a:t>
            </a:r>
            <a:r>
              <a:rPr lang="en-US" dirty="0"/>
              <a:t> in AJP they put forth recommendations for the physics community</a:t>
            </a:r>
          </a:p>
          <a:p>
            <a:endParaRPr lang="en-US" dirty="0"/>
          </a:p>
          <a:p>
            <a:r>
              <a:rPr lang="en-US" dirty="0"/>
              <a:t>Two development workshops and a FDW pilot workshop held between 2011 and 2013</a:t>
            </a:r>
          </a:p>
          <a:p>
            <a:endParaRPr lang="en-US" dirty="0"/>
          </a:p>
          <a:p>
            <a:r>
              <a:rPr lang="en-US" dirty="0"/>
              <a:t>Two NSF grants funded in 2015, which led to first FDW </a:t>
            </a:r>
          </a:p>
          <a:p>
            <a:endParaRPr lang="en-US" dirty="0"/>
          </a:p>
          <a:p>
            <a:r>
              <a:rPr lang="en-US" dirty="0"/>
              <a:t>A 2018 paper by Danny Caballero and Laura </a:t>
            </a:r>
            <a:r>
              <a:rPr lang="en-US" dirty="0" err="1"/>
              <a:t>Merner</a:t>
            </a:r>
            <a:r>
              <a:rPr lang="en-US" dirty="0"/>
              <a:t> provides a more current view on the state of things so far.</a:t>
            </a:r>
          </a:p>
          <a:p>
            <a:endParaRPr lang="en-US" dirty="0"/>
          </a:p>
          <a:p>
            <a:endParaRPr lang="en-US" dirty="0"/>
          </a:p>
        </p:txBody>
      </p:sp>
      <p:sp>
        <p:nvSpPr>
          <p:cNvPr id="4" name="Slide Number Placeholder 3"/>
          <p:cNvSpPr>
            <a:spLocks noGrp="1"/>
          </p:cNvSpPr>
          <p:nvPr>
            <p:ph type="sldNum" sz="quarter" idx="5"/>
          </p:nvPr>
        </p:nvSpPr>
        <p:spPr/>
        <p:txBody>
          <a:bodyPr/>
          <a:lstStyle/>
          <a:p>
            <a:fld id="{B105AE8A-B2FF-5D40-B8FF-A1B2F6E05A3B}" type="slidenum">
              <a:rPr lang="en-US" smtClean="0"/>
              <a:t>4</a:t>
            </a:fld>
            <a:endParaRPr lang="en-US"/>
          </a:p>
        </p:txBody>
      </p:sp>
    </p:spTree>
    <p:extLst>
      <p:ext uri="{BB962C8B-B14F-4D97-AF65-F5344CB8AC3E}">
        <p14:creationId xmlns:p14="http://schemas.microsoft.com/office/powerpoint/2010/main" val="3513626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Norman </a:t>
            </a:r>
            <a:r>
              <a:rPr lang="en-US" dirty="0" err="1"/>
              <a:t>Chonacky</a:t>
            </a:r>
            <a:r>
              <a:rPr lang="en-US" dirty="0"/>
              <a:t>, David Winch, and Robert Fuller sent out a survey exploring how important faculty thought computation was in the physics curriculum and how it was used</a:t>
            </a:r>
          </a:p>
          <a:p>
            <a:r>
              <a:rPr lang="en-US" dirty="0"/>
              <a:t>135 out of roughly 900 faculty responded to the survey.</a:t>
            </a:r>
          </a:p>
          <a:p>
            <a:endParaRPr lang="en-US" dirty="0"/>
          </a:p>
          <a:p>
            <a:r>
              <a:rPr lang="en-US" dirty="0"/>
              <a:t>This paper (and the issue) helped continue a conversation that had started as a ”heated discussion” at the previous Salt Lake City AAPT meeting.</a:t>
            </a:r>
          </a:p>
          <a:p>
            <a:endParaRPr lang="en-US" dirty="0"/>
          </a:p>
        </p:txBody>
      </p:sp>
      <p:sp>
        <p:nvSpPr>
          <p:cNvPr id="4" name="Slide Number Placeholder 3"/>
          <p:cNvSpPr>
            <a:spLocks noGrp="1"/>
          </p:cNvSpPr>
          <p:nvPr>
            <p:ph type="sldNum" sz="quarter" idx="5"/>
          </p:nvPr>
        </p:nvSpPr>
        <p:spPr/>
        <p:txBody>
          <a:bodyPr/>
          <a:lstStyle/>
          <a:p>
            <a:fld id="{B105AE8A-B2FF-5D40-B8FF-A1B2F6E05A3B}" type="slidenum">
              <a:rPr lang="en-US" smtClean="0"/>
              <a:t>5</a:t>
            </a:fld>
            <a:endParaRPr lang="en-US"/>
          </a:p>
        </p:txBody>
      </p:sp>
    </p:spTree>
    <p:extLst>
      <p:ext uri="{BB962C8B-B14F-4D97-AF65-F5344CB8AC3E}">
        <p14:creationId xmlns:p14="http://schemas.microsoft.com/office/powerpoint/2010/main" val="32502660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Did find a growth in expertise from </a:t>
            </a:r>
            <a:r>
              <a:rPr lang="en-US" dirty="0" err="1"/>
              <a:t>Chonacky</a:t>
            </a:r>
            <a:r>
              <a:rPr lang="en-US" dirty="0"/>
              <a:t> and Winch but didn’t translate to as large a growth in the classroom.</a:t>
            </a:r>
          </a:p>
          <a:p>
            <a:endParaRPr lang="en-US" dirty="0"/>
          </a:p>
          <a:p>
            <a:r>
              <a:rPr lang="en-US" dirty="0"/>
              <a:t>There is follow-up research on the barriers by Leary, Irving and Caballero in the 2018 PERC proceedings</a:t>
            </a:r>
          </a:p>
        </p:txBody>
      </p:sp>
      <p:sp>
        <p:nvSpPr>
          <p:cNvPr id="4" name="Slide Number Placeholder 3"/>
          <p:cNvSpPr>
            <a:spLocks noGrp="1"/>
          </p:cNvSpPr>
          <p:nvPr>
            <p:ph type="sldNum" sz="quarter" idx="5"/>
          </p:nvPr>
        </p:nvSpPr>
        <p:spPr/>
        <p:txBody>
          <a:bodyPr/>
          <a:lstStyle/>
          <a:p>
            <a:fld id="{B105AE8A-B2FF-5D40-B8FF-A1B2F6E05A3B}" type="slidenum">
              <a:rPr lang="en-US" smtClean="0"/>
              <a:t>6</a:t>
            </a:fld>
            <a:endParaRPr lang="en-US"/>
          </a:p>
        </p:txBody>
      </p:sp>
    </p:spTree>
    <p:extLst>
      <p:ext uri="{BB962C8B-B14F-4D97-AF65-F5344CB8AC3E}">
        <p14:creationId xmlns:p14="http://schemas.microsoft.com/office/powerpoint/2010/main" val="37342583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105AE8A-B2FF-5D40-B8FF-A1B2F6E05A3B}" type="slidenum">
              <a:rPr lang="en-US" smtClean="0"/>
              <a:t>7</a:t>
            </a:fld>
            <a:endParaRPr lang="en-US"/>
          </a:p>
        </p:txBody>
      </p:sp>
    </p:spTree>
    <p:extLst>
      <p:ext uri="{BB962C8B-B14F-4D97-AF65-F5344CB8AC3E}">
        <p14:creationId xmlns:p14="http://schemas.microsoft.com/office/powerpoint/2010/main" val="2657711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105AE8A-B2FF-5D40-B8FF-A1B2F6E05A3B}" type="slidenum">
              <a:rPr lang="en-US" smtClean="0"/>
              <a:t>8</a:t>
            </a:fld>
            <a:endParaRPr lang="en-US"/>
          </a:p>
        </p:txBody>
      </p:sp>
    </p:spTree>
    <p:extLst>
      <p:ext uri="{BB962C8B-B14F-4D97-AF65-F5344CB8AC3E}">
        <p14:creationId xmlns:p14="http://schemas.microsoft.com/office/powerpoint/2010/main" val="3457237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 many of you are familiar with the website, I want to go over it in a little detail because we are always adding new features that people might not be aware of, and also I’d like to highlight a lot of the work that Lyle </a:t>
            </a:r>
            <a:r>
              <a:rPr lang="en-US" dirty="0" err="1"/>
              <a:t>Barbato</a:t>
            </a:r>
            <a:r>
              <a:rPr lang="en-US" dirty="0"/>
              <a:t>, Kelly </a:t>
            </a:r>
            <a:r>
              <a:rPr lang="en-US" dirty="0" err="1"/>
              <a:t>Roos</a:t>
            </a:r>
            <a:r>
              <a:rPr lang="en-US" dirty="0"/>
              <a:t>, and Larry Engelhardt have put into making this an invaluable resource</a:t>
            </a:r>
          </a:p>
          <a:p>
            <a:endParaRPr lang="en-US" dirty="0"/>
          </a:p>
          <a:p>
            <a:r>
              <a:rPr lang="en-US" dirty="0"/>
              <a:t>GO through basic features</a:t>
            </a:r>
          </a:p>
          <a:p>
            <a:endParaRPr lang="en-US" dirty="0"/>
          </a:p>
        </p:txBody>
      </p:sp>
      <p:sp>
        <p:nvSpPr>
          <p:cNvPr id="4" name="Slide Number Placeholder 3"/>
          <p:cNvSpPr>
            <a:spLocks noGrp="1"/>
          </p:cNvSpPr>
          <p:nvPr>
            <p:ph type="sldNum" sz="quarter" idx="5"/>
          </p:nvPr>
        </p:nvSpPr>
        <p:spPr/>
        <p:txBody>
          <a:bodyPr/>
          <a:lstStyle/>
          <a:p>
            <a:fld id="{B105AE8A-B2FF-5D40-B8FF-A1B2F6E05A3B}" type="slidenum">
              <a:rPr lang="en-US" smtClean="0"/>
              <a:t>11</a:t>
            </a:fld>
            <a:endParaRPr lang="en-US"/>
          </a:p>
        </p:txBody>
      </p:sp>
    </p:spTree>
    <p:extLst>
      <p:ext uri="{BB962C8B-B14F-4D97-AF65-F5344CB8AC3E}">
        <p14:creationId xmlns:p14="http://schemas.microsoft.com/office/powerpoint/2010/main" val="3640342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358F4C67-CEBE-7047-8532-DC07F0D525B2}" type="datetimeFigureOut">
              <a:rPr lang="en-US" smtClean="0"/>
              <a:t>7/11/22</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01BFA9D3-15D0-0A4D-9C56-A3010BC91BAF}"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30128621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8F4C67-CEBE-7047-8532-DC07F0D525B2}" type="datetimeFigureOut">
              <a:rPr lang="en-US" smtClean="0"/>
              <a:t>7/11/22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BFA9D3-15D0-0A4D-9C56-A3010BC91BAF}" type="slidenum">
              <a:rPr lang="en-US" smtClean="0"/>
              <a:t>‹#›</a:t>
            </a:fld>
            <a:endParaRPr lang="en-US"/>
          </a:p>
        </p:txBody>
      </p:sp>
    </p:spTree>
    <p:extLst>
      <p:ext uri="{BB962C8B-B14F-4D97-AF65-F5344CB8AC3E}">
        <p14:creationId xmlns:p14="http://schemas.microsoft.com/office/powerpoint/2010/main" val="22724715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8F4C67-CEBE-7047-8532-DC07F0D525B2}" type="datetimeFigureOut">
              <a:rPr lang="en-US" smtClean="0"/>
              <a:t>7/11/22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BFA9D3-15D0-0A4D-9C56-A3010BC91BAF}" type="slidenum">
              <a:rPr lang="en-US" smtClean="0"/>
              <a:t>‹#›</a:t>
            </a:fld>
            <a:endParaRPr lang="en-US"/>
          </a:p>
        </p:txBody>
      </p:sp>
    </p:spTree>
    <p:extLst>
      <p:ext uri="{BB962C8B-B14F-4D97-AF65-F5344CB8AC3E}">
        <p14:creationId xmlns:p14="http://schemas.microsoft.com/office/powerpoint/2010/main" val="3097480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8F4C67-CEBE-7047-8532-DC07F0D525B2}" type="datetimeFigureOut">
              <a:rPr lang="en-US" smtClean="0"/>
              <a:t>7/11/22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BFA9D3-15D0-0A4D-9C56-A3010BC91BAF}" type="slidenum">
              <a:rPr lang="en-US" smtClean="0"/>
              <a:t>‹#›</a:t>
            </a:fld>
            <a:endParaRPr lang="en-US"/>
          </a:p>
        </p:txBody>
      </p:sp>
    </p:spTree>
    <p:extLst>
      <p:ext uri="{BB962C8B-B14F-4D97-AF65-F5344CB8AC3E}">
        <p14:creationId xmlns:p14="http://schemas.microsoft.com/office/powerpoint/2010/main" val="1631814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358F4C67-CEBE-7047-8532-DC07F0D525B2}" type="datetimeFigureOut">
              <a:rPr lang="en-US" smtClean="0"/>
              <a:t>7/11/22</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01BFA9D3-15D0-0A4D-9C56-A3010BC91BAF}"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00082023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8F4C67-CEBE-7047-8532-DC07F0D525B2}" type="datetimeFigureOut">
              <a:rPr lang="en-US" smtClean="0"/>
              <a:t>7/11/22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BFA9D3-15D0-0A4D-9C56-A3010BC91BAF}" type="slidenum">
              <a:rPr lang="en-US" smtClean="0"/>
              <a:t>‹#›</a:t>
            </a:fld>
            <a:endParaRPr lang="en-US"/>
          </a:p>
        </p:txBody>
      </p:sp>
    </p:spTree>
    <p:extLst>
      <p:ext uri="{BB962C8B-B14F-4D97-AF65-F5344CB8AC3E}">
        <p14:creationId xmlns:p14="http://schemas.microsoft.com/office/powerpoint/2010/main" val="22688330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8F4C67-CEBE-7047-8532-DC07F0D525B2}" type="datetimeFigureOut">
              <a:rPr lang="en-US" smtClean="0"/>
              <a:t>7/11/22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BFA9D3-15D0-0A4D-9C56-A3010BC91BAF}" type="slidenum">
              <a:rPr lang="en-US" smtClean="0"/>
              <a:t>‹#›</a:t>
            </a:fld>
            <a:endParaRPr lang="en-US"/>
          </a:p>
        </p:txBody>
      </p:sp>
    </p:spTree>
    <p:extLst>
      <p:ext uri="{BB962C8B-B14F-4D97-AF65-F5344CB8AC3E}">
        <p14:creationId xmlns:p14="http://schemas.microsoft.com/office/powerpoint/2010/main" val="2303868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8F4C67-CEBE-7047-8532-DC07F0D525B2}" type="datetimeFigureOut">
              <a:rPr lang="en-US" smtClean="0"/>
              <a:t>7/11/22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1BFA9D3-15D0-0A4D-9C56-A3010BC91BAF}" type="slidenum">
              <a:rPr lang="en-US" smtClean="0"/>
              <a:t>‹#›</a:t>
            </a:fld>
            <a:endParaRPr lang="en-US"/>
          </a:p>
        </p:txBody>
      </p:sp>
    </p:spTree>
    <p:extLst>
      <p:ext uri="{BB962C8B-B14F-4D97-AF65-F5344CB8AC3E}">
        <p14:creationId xmlns:p14="http://schemas.microsoft.com/office/powerpoint/2010/main" val="3556731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8F4C67-CEBE-7047-8532-DC07F0D525B2}" type="datetimeFigureOut">
              <a:rPr lang="en-US" smtClean="0"/>
              <a:t>7/11/22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1BFA9D3-15D0-0A4D-9C56-A3010BC91BAF}" type="slidenum">
              <a:rPr lang="en-US" smtClean="0"/>
              <a:t>‹#›</a:t>
            </a:fld>
            <a:endParaRPr lang="en-US"/>
          </a:p>
        </p:txBody>
      </p:sp>
    </p:spTree>
    <p:extLst>
      <p:ext uri="{BB962C8B-B14F-4D97-AF65-F5344CB8AC3E}">
        <p14:creationId xmlns:p14="http://schemas.microsoft.com/office/powerpoint/2010/main" val="3439743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58F4C67-CEBE-7047-8532-DC07F0D525B2}" type="datetimeFigureOut">
              <a:rPr lang="en-US" smtClean="0"/>
              <a:t>7/11/22</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01BFA9D3-15D0-0A4D-9C56-A3010BC91BAF}"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32149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58F4C67-CEBE-7047-8532-DC07F0D525B2}" type="datetimeFigureOut">
              <a:rPr lang="en-US" smtClean="0"/>
              <a:t>7/11/22</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01BFA9D3-15D0-0A4D-9C56-A3010BC91BAF}"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93582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358F4C67-CEBE-7047-8532-DC07F0D525B2}" type="datetimeFigureOut">
              <a:rPr lang="en-US" smtClean="0"/>
              <a:t>7/11/22</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01BFA9D3-15D0-0A4D-9C56-A3010BC91BAF}"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40661016"/>
      </p:ext>
    </p:extLst>
  </p:cSld>
  <p:clrMap bg1="lt1" tx1="dk1" bg2="lt2" tx2="dk2" accent1="accent1" accent2="accent2" accent3="accent3" accent4="accent4" accent5="accent5" accent6="accent6" hlink="hlink" folHlink="fol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bit.ly/3ao2y9v" TargetMode="External"/><Relationship Id="rId3" Type="http://schemas.openxmlformats.org/officeDocument/2006/relationships/hyperlink" Target="http://compphysed.shodor.org/" TargetMode="External"/><Relationship Id="rId7" Type="http://schemas.openxmlformats.org/officeDocument/2006/relationships/hyperlink" Target="https://bit.ly/3IDOqWt"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bit.ly/3bTaccd" TargetMode="External"/><Relationship Id="rId5" Type="http://schemas.openxmlformats.org/officeDocument/2006/relationships/image" Target="../media/image2.png"/><Relationship Id="rId4" Type="http://schemas.openxmlformats.org/officeDocument/2006/relationships/hyperlink" Target="http://gopicup.or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article:%20https://bit.ly/3NXs8j7"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bit.ly/3ao2y9v"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3DD72-CB44-39B8-6184-92D00A5D892D}"/>
              </a:ext>
            </a:extLst>
          </p:cNvPr>
          <p:cNvSpPr>
            <a:spLocks noGrp="1"/>
          </p:cNvSpPr>
          <p:nvPr>
            <p:ph type="ctrTitle"/>
          </p:nvPr>
        </p:nvSpPr>
        <p:spPr>
          <a:xfrm>
            <a:off x="1524000" y="2135863"/>
            <a:ext cx="9144000" cy="2387600"/>
          </a:xfrm>
        </p:spPr>
        <p:txBody>
          <a:bodyPr>
            <a:noAutofit/>
          </a:bodyPr>
          <a:lstStyle/>
          <a:p>
            <a:r>
              <a:rPr lang="en-US" sz="5400" b="1" dirty="0"/>
              <a:t>Exercise Sets, Faculty Commons, and Resources of the PICUP Website</a:t>
            </a:r>
            <a:endParaRPr lang="en-US" sz="5400" dirty="0"/>
          </a:p>
        </p:txBody>
      </p:sp>
      <p:sp>
        <p:nvSpPr>
          <p:cNvPr id="3" name="Subtitle 2">
            <a:extLst>
              <a:ext uri="{FF2B5EF4-FFF2-40B4-BE49-F238E27FC236}">
                <a16:creationId xmlns:a16="http://schemas.microsoft.com/office/drawing/2014/main" id="{96EC43BF-A343-1C3B-C497-18944F6FE8AD}"/>
              </a:ext>
            </a:extLst>
          </p:cNvPr>
          <p:cNvSpPr>
            <a:spLocks noGrp="1"/>
          </p:cNvSpPr>
          <p:nvPr>
            <p:ph type="subTitle" idx="1"/>
          </p:nvPr>
        </p:nvSpPr>
        <p:spPr>
          <a:xfrm>
            <a:off x="1524000" y="4907756"/>
            <a:ext cx="9144000" cy="1655762"/>
          </a:xfrm>
        </p:spPr>
        <p:txBody>
          <a:bodyPr>
            <a:normAutofit/>
          </a:bodyPr>
          <a:lstStyle/>
          <a:p>
            <a:r>
              <a:rPr lang="en-US" dirty="0"/>
              <a:t>Todd Zimmerman</a:t>
            </a:r>
          </a:p>
          <a:p>
            <a:r>
              <a:rPr lang="en-US" dirty="0"/>
              <a:t>University of Wisconsin – Stout</a:t>
            </a:r>
          </a:p>
          <a:p>
            <a:r>
              <a:rPr lang="en-US" dirty="0"/>
              <a:t>Summer AAPT Meeting</a:t>
            </a:r>
          </a:p>
          <a:p>
            <a:r>
              <a:rPr lang="en-US" dirty="0"/>
              <a:t>July 12, 2022</a:t>
            </a:r>
          </a:p>
        </p:txBody>
      </p:sp>
      <p:pic>
        <p:nvPicPr>
          <p:cNvPr id="5" name="Picture 4" descr="Logo&#10;&#10;Description automatically generated with low confidence">
            <a:extLst>
              <a:ext uri="{FF2B5EF4-FFF2-40B4-BE49-F238E27FC236}">
                <a16:creationId xmlns:a16="http://schemas.microsoft.com/office/drawing/2014/main" id="{9A6E473C-921C-B7B3-0438-9D5812115FE6}"/>
              </a:ext>
            </a:extLst>
          </p:cNvPr>
          <p:cNvPicPr>
            <a:picLocks noChangeAspect="1"/>
          </p:cNvPicPr>
          <p:nvPr/>
        </p:nvPicPr>
        <p:blipFill>
          <a:blip r:embed="rId3"/>
          <a:stretch>
            <a:fillRect/>
          </a:stretch>
        </p:blipFill>
        <p:spPr>
          <a:xfrm>
            <a:off x="3994193" y="187799"/>
            <a:ext cx="6388100" cy="2057400"/>
          </a:xfrm>
          <a:prstGeom prst="rect">
            <a:avLst/>
          </a:prstGeom>
        </p:spPr>
      </p:pic>
    </p:spTree>
    <p:extLst>
      <p:ext uri="{BB962C8B-B14F-4D97-AF65-F5344CB8AC3E}">
        <p14:creationId xmlns:p14="http://schemas.microsoft.com/office/powerpoint/2010/main" val="32286622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8CD8D-FA8F-51D2-19CE-58AB1476F104}"/>
              </a:ext>
            </a:extLst>
          </p:cNvPr>
          <p:cNvSpPr>
            <a:spLocks noGrp="1"/>
          </p:cNvSpPr>
          <p:nvPr>
            <p:ph type="title"/>
          </p:nvPr>
        </p:nvSpPr>
        <p:spPr/>
        <p:txBody>
          <a:bodyPr/>
          <a:lstStyle/>
          <a:p>
            <a:r>
              <a:rPr lang="en-US" dirty="0"/>
              <a:t>Why are ES special?</a:t>
            </a:r>
          </a:p>
        </p:txBody>
      </p:sp>
      <p:sp>
        <p:nvSpPr>
          <p:cNvPr id="3" name="Content Placeholder 2">
            <a:extLst>
              <a:ext uri="{FF2B5EF4-FFF2-40B4-BE49-F238E27FC236}">
                <a16:creationId xmlns:a16="http://schemas.microsoft.com/office/drawing/2014/main" id="{742C1EED-0BAC-0CA9-FE80-BF6F04EEEB02}"/>
              </a:ext>
            </a:extLst>
          </p:cNvPr>
          <p:cNvSpPr>
            <a:spLocks noGrp="1"/>
          </p:cNvSpPr>
          <p:nvPr>
            <p:ph idx="1"/>
          </p:nvPr>
        </p:nvSpPr>
        <p:spPr/>
        <p:txBody>
          <a:bodyPr>
            <a:normAutofit lnSpcReduction="10000"/>
          </a:bodyPr>
          <a:lstStyle/>
          <a:p>
            <a:r>
              <a:rPr lang="en-US" sz="2800" dirty="0"/>
              <a:t>Complete package</a:t>
            </a:r>
          </a:p>
          <a:p>
            <a:r>
              <a:rPr lang="en-US" sz="2800" dirty="0"/>
              <a:t>Easy to download and modify</a:t>
            </a:r>
          </a:p>
          <a:p>
            <a:r>
              <a:rPr lang="en-US" sz="2800" dirty="0"/>
              <a:t>Can upload variants</a:t>
            </a:r>
          </a:p>
          <a:p>
            <a:r>
              <a:rPr lang="en-US" sz="2800" dirty="0"/>
              <a:t>Language agnostic</a:t>
            </a:r>
          </a:p>
          <a:p>
            <a:pPr lvl="1"/>
            <a:r>
              <a:rPr lang="en-US" sz="2800" dirty="0"/>
              <a:t>Templates and solutions available in one or more platforms</a:t>
            </a:r>
          </a:p>
          <a:p>
            <a:r>
              <a:rPr lang="en-US" sz="2800" dirty="0"/>
              <a:t>Peer-reviewed</a:t>
            </a:r>
          </a:p>
        </p:txBody>
      </p:sp>
      <p:pic>
        <p:nvPicPr>
          <p:cNvPr id="4" name="Picture 3">
            <a:extLst>
              <a:ext uri="{FF2B5EF4-FFF2-40B4-BE49-F238E27FC236}">
                <a16:creationId xmlns:a16="http://schemas.microsoft.com/office/drawing/2014/main" id="{2AA303C7-8AB9-2CC7-EA2F-6AB779C750AD}"/>
              </a:ext>
            </a:extLst>
          </p:cNvPr>
          <p:cNvPicPr>
            <a:picLocks noChangeAspect="1"/>
          </p:cNvPicPr>
          <p:nvPr/>
        </p:nvPicPr>
        <p:blipFill>
          <a:blip r:embed="rId2"/>
          <a:stretch>
            <a:fillRect/>
          </a:stretch>
        </p:blipFill>
        <p:spPr>
          <a:xfrm>
            <a:off x="6456363" y="520700"/>
            <a:ext cx="3251200" cy="3556000"/>
          </a:xfrm>
          <a:prstGeom prst="rect">
            <a:avLst/>
          </a:prstGeom>
        </p:spPr>
      </p:pic>
      <p:pic>
        <p:nvPicPr>
          <p:cNvPr id="5" name="Picture 4" descr="Logo, company name&#10;&#10;Description automatically generated">
            <a:extLst>
              <a:ext uri="{FF2B5EF4-FFF2-40B4-BE49-F238E27FC236}">
                <a16:creationId xmlns:a16="http://schemas.microsoft.com/office/drawing/2014/main" id="{345CB92D-251E-CBED-7D85-84B141832510}"/>
              </a:ext>
            </a:extLst>
          </p:cNvPr>
          <p:cNvPicPr>
            <a:picLocks noChangeAspect="1"/>
          </p:cNvPicPr>
          <p:nvPr/>
        </p:nvPicPr>
        <p:blipFill>
          <a:blip r:embed="rId3"/>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12531557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8C110B4-D26A-44C6-8576-236CA24E9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9482AA-0979-78DB-3EB8-6C8DA259920B}"/>
              </a:ext>
            </a:extLst>
          </p:cNvPr>
          <p:cNvSpPr>
            <a:spLocks noGrp="1"/>
          </p:cNvSpPr>
          <p:nvPr>
            <p:ph type="title"/>
          </p:nvPr>
        </p:nvSpPr>
        <p:spPr>
          <a:xfrm>
            <a:off x="1021750" y="4278245"/>
            <a:ext cx="4913384" cy="1762969"/>
          </a:xfrm>
        </p:spPr>
        <p:txBody>
          <a:bodyPr>
            <a:normAutofit/>
          </a:bodyPr>
          <a:lstStyle/>
          <a:p>
            <a:r>
              <a:rPr lang="en-US" dirty="0"/>
              <a:t>Then and Now</a:t>
            </a:r>
          </a:p>
        </p:txBody>
      </p:sp>
      <p:pic>
        <p:nvPicPr>
          <p:cNvPr id="4" name="Picture 3">
            <a:extLst>
              <a:ext uri="{FF2B5EF4-FFF2-40B4-BE49-F238E27FC236}">
                <a16:creationId xmlns:a16="http://schemas.microsoft.com/office/drawing/2014/main" id="{722ECFC3-AC9F-B3FA-281A-DBC4E5596BC4}"/>
              </a:ext>
            </a:extLst>
          </p:cNvPr>
          <p:cNvPicPr>
            <a:picLocks noChangeAspect="1"/>
          </p:cNvPicPr>
          <p:nvPr/>
        </p:nvPicPr>
        <p:blipFill>
          <a:blip r:embed="rId3"/>
          <a:stretch>
            <a:fillRect/>
          </a:stretch>
        </p:blipFill>
        <p:spPr>
          <a:xfrm>
            <a:off x="434936" y="81910"/>
            <a:ext cx="5441293" cy="3359999"/>
          </a:xfrm>
          <a:prstGeom prst="rect">
            <a:avLst/>
          </a:prstGeom>
        </p:spPr>
      </p:pic>
      <p:pic>
        <p:nvPicPr>
          <p:cNvPr id="7" name="Picture 6">
            <a:extLst>
              <a:ext uri="{FF2B5EF4-FFF2-40B4-BE49-F238E27FC236}">
                <a16:creationId xmlns:a16="http://schemas.microsoft.com/office/drawing/2014/main" id="{C0B4FF2B-D9B0-7A33-27F6-DA6891308E87}"/>
              </a:ext>
            </a:extLst>
          </p:cNvPr>
          <p:cNvPicPr>
            <a:picLocks noChangeAspect="1"/>
          </p:cNvPicPr>
          <p:nvPr/>
        </p:nvPicPr>
        <p:blipFill>
          <a:blip r:embed="rId4"/>
          <a:stretch>
            <a:fillRect/>
          </a:stretch>
        </p:blipFill>
        <p:spPr>
          <a:xfrm>
            <a:off x="6094476" y="81910"/>
            <a:ext cx="5444611" cy="4723200"/>
          </a:xfrm>
          <a:prstGeom prst="rect">
            <a:avLst/>
          </a:prstGeom>
        </p:spPr>
      </p:pic>
      <p:sp>
        <p:nvSpPr>
          <p:cNvPr id="22" name="Freeform: Shape 21">
            <a:extLst>
              <a:ext uri="{FF2B5EF4-FFF2-40B4-BE49-F238E27FC236}">
                <a16:creationId xmlns:a16="http://schemas.microsoft.com/office/drawing/2014/main" id="{5BFD4DBB-3229-4DF6-A68A-CD91F83258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434936" y="3856976"/>
            <a:ext cx="1957171" cy="1103687"/>
          </a:xfrm>
          <a:custGeom>
            <a:avLst/>
            <a:gdLst>
              <a:gd name="connsiteX0" fmla="*/ 2017702 w 2017702"/>
              <a:gd name="connsiteY0" fmla="*/ 1137821 h 1137821"/>
              <a:gd name="connsiteX1" fmla="*/ 404 w 2017702"/>
              <a:gd name="connsiteY1" fmla="*/ 1137821 h 1137821"/>
              <a:gd name="connsiteX2" fmla="*/ 0 w 2017702"/>
              <a:gd name="connsiteY2" fmla="*/ 900216 h 1137821"/>
              <a:gd name="connsiteX3" fmla="*/ 1767759 w 2017702"/>
              <a:gd name="connsiteY3" fmla="*/ 901031 h 1137821"/>
              <a:gd name="connsiteX4" fmla="*/ 1767759 w 2017702"/>
              <a:gd name="connsiteY4" fmla="*/ 0 h 1137821"/>
              <a:gd name="connsiteX5" fmla="*/ 2017702 w 2017702"/>
              <a:gd name="connsiteY5" fmla="*/ 0 h 113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7702" h="1137821">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tx2">
              <a:alpha val="80000"/>
            </a:schemeClr>
          </a:solidFill>
          <a:ln w="0">
            <a:noFill/>
            <a:prstDash val="solid"/>
            <a:round/>
            <a:headEnd/>
            <a:tailEnd/>
          </a:ln>
        </p:spPr>
      </p:sp>
      <p:sp>
        <p:nvSpPr>
          <p:cNvPr id="24" name="Freeform: Shape 23">
            <a:extLst>
              <a:ext uri="{FF2B5EF4-FFF2-40B4-BE49-F238E27FC236}">
                <a16:creationId xmlns:a16="http://schemas.microsoft.com/office/drawing/2014/main" id="{792979E5-1F93-4CE3-975E-3CAEC618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96837" y="5311230"/>
            <a:ext cx="2042265" cy="1213486"/>
          </a:xfrm>
          <a:custGeom>
            <a:avLst/>
            <a:gdLst>
              <a:gd name="connsiteX0" fmla="*/ 1844618 w 2105428"/>
              <a:gd name="connsiteY0" fmla="*/ 0 h 1251016"/>
              <a:gd name="connsiteX1" fmla="*/ 2105428 w 2105428"/>
              <a:gd name="connsiteY1" fmla="*/ 0 h 1251016"/>
              <a:gd name="connsiteX2" fmla="*/ 2105428 w 2105428"/>
              <a:gd name="connsiteY2" fmla="*/ 1251016 h 1251016"/>
              <a:gd name="connsiteX3" fmla="*/ 421 w 2105428"/>
              <a:gd name="connsiteY3" fmla="*/ 1251016 h 1251016"/>
              <a:gd name="connsiteX4" fmla="*/ 0 w 2105428"/>
              <a:gd name="connsiteY4" fmla="*/ 1003081 h 1251016"/>
              <a:gd name="connsiteX5" fmla="*/ 1844618 w 2105428"/>
              <a:gd name="connsiteY5" fmla="*/ 1003931 h 125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428" h="1251016">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tx2">
              <a:alpha val="80000"/>
            </a:schemeClr>
          </a:solidFill>
          <a:ln w="0">
            <a:noFill/>
            <a:prstDash val="solid"/>
            <a:round/>
            <a:headEnd/>
            <a:tailEnd/>
          </a:ln>
        </p:spPr>
      </p:sp>
    </p:spTree>
    <p:extLst>
      <p:ext uri="{BB962C8B-B14F-4D97-AF65-F5344CB8AC3E}">
        <p14:creationId xmlns:p14="http://schemas.microsoft.com/office/powerpoint/2010/main" val="3800254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B071B-9358-7AF8-01A5-0B7979D6AA7E}"/>
              </a:ext>
            </a:extLst>
          </p:cNvPr>
          <p:cNvSpPr>
            <a:spLocks noGrp="1"/>
          </p:cNvSpPr>
          <p:nvPr>
            <p:ph type="title"/>
          </p:nvPr>
        </p:nvSpPr>
        <p:spPr/>
        <p:txBody>
          <a:bodyPr/>
          <a:lstStyle/>
          <a:p>
            <a:r>
              <a:rPr lang="en-US" dirty="0"/>
              <a:t>Multiple authors, non-faculty authors</a:t>
            </a:r>
          </a:p>
        </p:txBody>
      </p:sp>
      <p:sp>
        <p:nvSpPr>
          <p:cNvPr id="3" name="Content Placeholder 2">
            <a:extLst>
              <a:ext uri="{FF2B5EF4-FFF2-40B4-BE49-F238E27FC236}">
                <a16:creationId xmlns:a16="http://schemas.microsoft.com/office/drawing/2014/main" id="{47BAB3B6-E667-E57D-B3B5-39D6214A7044}"/>
              </a:ext>
            </a:extLst>
          </p:cNvPr>
          <p:cNvSpPr>
            <a:spLocks noGrp="1"/>
          </p:cNvSpPr>
          <p:nvPr>
            <p:ph idx="1"/>
          </p:nvPr>
        </p:nvSpPr>
        <p:spPr>
          <a:xfrm>
            <a:off x="1371600" y="3089704"/>
            <a:ext cx="9601200" cy="2777696"/>
          </a:xfrm>
        </p:spPr>
        <p:txBody>
          <a:bodyPr>
            <a:normAutofit/>
          </a:bodyPr>
          <a:lstStyle/>
          <a:p>
            <a:r>
              <a:rPr lang="en-US" sz="2800" dirty="0"/>
              <a:t>Exercise sets can now have multiple authors</a:t>
            </a:r>
          </a:p>
          <a:p>
            <a:endParaRPr lang="en-US" sz="2800" dirty="0"/>
          </a:p>
          <a:p>
            <a:r>
              <a:rPr lang="en-US" sz="2800" dirty="0"/>
              <a:t>Students can be included as authors</a:t>
            </a:r>
          </a:p>
          <a:p>
            <a:pPr lvl="1"/>
            <a:r>
              <a:rPr lang="en-US" sz="2800" dirty="0"/>
              <a:t>Select “Non-Faculty Verification” on Registration page</a:t>
            </a:r>
          </a:p>
          <a:p>
            <a:endParaRPr lang="en-US" sz="2800" dirty="0"/>
          </a:p>
        </p:txBody>
      </p:sp>
      <p:pic>
        <p:nvPicPr>
          <p:cNvPr id="4" name="Picture 3" descr="Logo, company name&#10;&#10;Description automatically generated">
            <a:extLst>
              <a:ext uri="{FF2B5EF4-FFF2-40B4-BE49-F238E27FC236}">
                <a16:creationId xmlns:a16="http://schemas.microsoft.com/office/drawing/2014/main" id="{E2DBFAA8-1A2A-5A17-FBC0-5CAE5B8F5496}"/>
              </a:ext>
            </a:extLst>
          </p:cNvPr>
          <p:cNvPicPr>
            <a:picLocks noChangeAspect="1"/>
          </p:cNvPicPr>
          <p:nvPr/>
        </p:nvPicPr>
        <p:blipFill>
          <a:blip r:embed="rId2"/>
          <a:stretch>
            <a:fillRect/>
          </a:stretch>
        </p:blipFill>
        <p:spPr>
          <a:xfrm>
            <a:off x="10700952" y="-232204"/>
            <a:ext cx="1721708" cy="1721708"/>
          </a:xfrm>
          <a:prstGeom prst="rect">
            <a:avLst/>
          </a:prstGeom>
        </p:spPr>
      </p:pic>
      <p:pic>
        <p:nvPicPr>
          <p:cNvPr id="7" name="Picture 6">
            <a:extLst>
              <a:ext uri="{FF2B5EF4-FFF2-40B4-BE49-F238E27FC236}">
                <a16:creationId xmlns:a16="http://schemas.microsoft.com/office/drawing/2014/main" id="{D4A176EE-EFE8-61DF-04C8-8F58640F6476}"/>
              </a:ext>
            </a:extLst>
          </p:cNvPr>
          <p:cNvPicPr>
            <a:picLocks noChangeAspect="1"/>
          </p:cNvPicPr>
          <p:nvPr/>
        </p:nvPicPr>
        <p:blipFill>
          <a:blip r:embed="rId3"/>
          <a:stretch>
            <a:fillRect/>
          </a:stretch>
        </p:blipFill>
        <p:spPr>
          <a:xfrm>
            <a:off x="2925287" y="5271880"/>
            <a:ext cx="6883400" cy="698500"/>
          </a:xfrm>
          <a:prstGeom prst="rect">
            <a:avLst/>
          </a:prstGeom>
        </p:spPr>
      </p:pic>
      <p:pic>
        <p:nvPicPr>
          <p:cNvPr id="10" name="Picture 9">
            <a:extLst>
              <a:ext uri="{FF2B5EF4-FFF2-40B4-BE49-F238E27FC236}">
                <a16:creationId xmlns:a16="http://schemas.microsoft.com/office/drawing/2014/main" id="{B5107CCB-8F3E-505C-AB89-45B416E4C996}"/>
              </a:ext>
            </a:extLst>
          </p:cNvPr>
          <p:cNvPicPr>
            <a:picLocks noChangeAspect="1"/>
          </p:cNvPicPr>
          <p:nvPr/>
        </p:nvPicPr>
        <p:blipFill>
          <a:blip r:embed="rId4"/>
          <a:stretch>
            <a:fillRect/>
          </a:stretch>
        </p:blipFill>
        <p:spPr>
          <a:xfrm>
            <a:off x="1460672" y="1489504"/>
            <a:ext cx="6057900" cy="1333500"/>
          </a:xfrm>
          <a:prstGeom prst="rect">
            <a:avLst/>
          </a:prstGeom>
        </p:spPr>
      </p:pic>
    </p:spTree>
    <p:extLst>
      <p:ext uri="{BB962C8B-B14F-4D97-AF65-F5344CB8AC3E}">
        <p14:creationId xmlns:p14="http://schemas.microsoft.com/office/powerpoint/2010/main" val="34959608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F834F-6DF3-22B5-D28B-FA59B81A67DE}"/>
              </a:ext>
            </a:extLst>
          </p:cNvPr>
          <p:cNvSpPr>
            <a:spLocks noGrp="1"/>
          </p:cNvSpPr>
          <p:nvPr>
            <p:ph type="title"/>
          </p:nvPr>
        </p:nvSpPr>
        <p:spPr/>
        <p:txBody>
          <a:bodyPr/>
          <a:lstStyle/>
          <a:p>
            <a:r>
              <a:rPr lang="en-US" dirty="0"/>
              <a:t>Experiments</a:t>
            </a:r>
          </a:p>
        </p:txBody>
      </p:sp>
      <p:sp>
        <p:nvSpPr>
          <p:cNvPr id="3" name="Content Placeholder 2">
            <a:extLst>
              <a:ext uri="{FF2B5EF4-FFF2-40B4-BE49-F238E27FC236}">
                <a16:creationId xmlns:a16="http://schemas.microsoft.com/office/drawing/2014/main" id="{FE14D7BA-C370-911B-B248-1FB9CF665EF8}"/>
              </a:ext>
            </a:extLst>
          </p:cNvPr>
          <p:cNvSpPr>
            <a:spLocks noGrp="1"/>
          </p:cNvSpPr>
          <p:nvPr>
            <p:ph idx="1"/>
          </p:nvPr>
        </p:nvSpPr>
        <p:spPr/>
        <p:txBody>
          <a:bodyPr>
            <a:normAutofit/>
          </a:bodyPr>
          <a:lstStyle/>
          <a:p>
            <a:r>
              <a:rPr lang="en-US" sz="2800" dirty="0"/>
              <a:t>Exercise sets can combine experiments with computation</a:t>
            </a:r>
          </a:p>
        </p:txBody>
      </p:sp>
      <p:pic>
        <p:nvPicPr>
          <p:cNvPr id="4" name="Picture 3">
            <a:extLst>
              <a:ext uri="{FF2B5EF4-FFF2-40B4-BE49-F238E27FC236}">
                <a16:creationId xmlns:a16="http://schemas.microsoft.com/office/drawing/2014/main" id="{36CD9E50-0300-A0E2-5FAB-1054D5DFE86B}"/>
              </a:ext>
            </a:extLst>
          </p:cNvPr>
          <p:cNvPicPr>
            <a:picLocks noChangeAspect="1"/>
          </p:cNvPicPr>
          <p:nvPr/>
        </p:nvPicPr>
        <p:blipFill>
          <a:blip r:embed="rId3"/>
          <a:stretch>
            <a:fillRect/>
          </a:stretch>
        </p:blipFill>
        <p:spPr>
          <a:xfrm>
            <a:off x="1517650" y="3514468"/>
            <a:ext cx="9156700" cy="1638300"/>
          </a:xfrm>
          <a:prstGeom prst="rect">
            <a:avLst/>
          </a:prstGeom>
        </p:spPr>
      </p:pic>
      <p:pic>
        <p:nvPicPr>
          <p:cNvPr id="5" name="Picture 4" descr="Logo, company name&#10;&#10;Description automatically generated">
            <a:extLst>
              <a:ext uri="{FF2B5EF4-FFF2-40B4-BE49-F238E27FC236}">
                <a16:creationId xmlns:a16="http://schemas.microsoft.com/office/drawing/2014/main" id="{349E1516-FE96-C455-78C1-C989183D340A}"/>
              </a:ext>
            </a:extLst>
          </p:cNvPr>
          <p:cNvPicPr>
            <a:picLocks noChangeAspect="1"/>
          </p:cNvPicPr>
          <p:nvPr/>
        </p:nvPicPr>
        <p:blipFill>
          <a:blip r:embed="rId4"/>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3383228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FC93B-6385-F68A-1C53-8E6A9CE3B477}"/>
              </a:ext>
            </a:extLst>
          </p:cNvPr>
          <p:cNvSpPr>
            <a:spLocks noGrp="1"/>
          </p:cNvSpPr>
          <p:nvPr>
            <p:ph type="title"/>
          </p:nvPr>
        </p:nvSpPr>
        <p:spPr/>
        <p:txBody>
          <a:bodyPr/>
          <a:lstStyle/>
          <a:p>
            <a:r>
              <a:rPr lang="en-US" dirty="0"/>
              <a:t>3D Printing</a:t>
            </a:r>
          </a:p>
        </p:txBody>
      </p:sp>
      <p:sp>
        <p:nvSpPr>
          <p:cNvPr id="3" name="Content Placeholder 2">
            <a:extLst>
              <a:ext uri="{FF2B5EF4-FFF2-40B4-BE49-F238E27FC236}">
                <a16:creationId xmlns:a16="http://schemas.microsoft.com/office/drawing/2014/main" id="{CD7D0FEF-7429-9AFA-693D-6BF4F8BBB3DC}"/>
              </a:ext>
            </a:extLst>
          </p:cNvPr>
          <p:cNvSpPr>
            <a:spLocks noGrp="1"/>
          </p:cNvSpPr>
          <p:nvPr>
            <p:ph idx="1"/>
          </p:nvPr>
        </p:nvSpPr>
        <p:spPr/>
        <p:txBody>
          <a:bodyPr/>
          <a:lstStyle/>
          <a:p>
            <a:r>
              <a:rPr lang="en-US" dirty="0"/>
              <a:t>Can find 3D files under Additional Resources on the Code tab </a:t>
            </a:r>
          </a:p>
        </p:txBody>
      </p:sp>
      <p:pic>
        <p:nvPicPr>
          <p:cNvPr id="4" name="Picture 3">
            <a:extLst>
              <a:ext uri="{FF2B5EF4-FFF2-40B4-BE49-F238E27FC236}">
                <a16:creationId xmlns:a16="http://schemas.microsoft.com/office/drawing/2014/main" id="{A4BB935E-6A51-118A-DE11-F7E9FDC65B4D}"/>
              </a:ext>
            </a:extLst>
          </p:cNvPr>
          <p:cNvPicPr>
            <a:picLocks noChangeAspect="1"/>
          </p:cNvPicPr>
          <p:nvPr/>
        </p:nvPicPr>
        <p:blipFill>
          <a:blip r:embed="rId2"/>
          <a:stretch>
            <a:fillRect/>
          </a:stretch>
        </p:blipFill>
        <p:spPr>
          <a:xfrm>
            <a:off x="1555750" y="3429000"/>
            <a:ext cx="9232900" cy="2578100"/>
          </a:xfrm>
          <a:prstGeom prst="rect">
            <a:avLst/>
          </a:prstGeom>
        </p:spPr>
      </p:pic>
      <p:pic>
        <p:nvPicPr>
          <p:cNvPr id="5" name="Picture 4" descr="Logo, company name&#10;&#10;Description automatically generated">
            <a:extLst>
              <a:ext uri="{FF2B5EF4-FFF2-40B4-BE49-F238E27FC236}">
                <a16:creationId xmlns:a16="http://schemas.microsoft.com/office/drawing/2014/main" id="{CE7E8488-5A8A-5427-B7B8-03ECBA8ACF5A}"/>
              </a:ext>
            </a:extLst>
          </p:cNvPr>
          <p:cNvPicPr>
            <a:picLocks noChangeAspect="1"/>
          </p:cNvPicPr>
          <p:nvPr/>
        </p:nvPicPr>
        <p:blipFill>
          <a:blip r:embed="rId3"/>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36922469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D683F-C2D9-A9AA-50AA-3F5D8FF33B39}"/>
              </a:ext>
            </a:extLst>
          </p:cNvPr>
          <p:cNvSpPr>
            <a:spLocks noGrp="1"/>
          </p:cNvSpPr>
          <p:nvPr>
            <p:ph type="title"/>
          </p:nvPr>
        </p:nvSpPr>
        <p:spPr/>
        <p:txBody>
          <a:bodyPr/>
          <a:lstStyle/>
          <a:p>
            <a:r>
              <a:rPr lang="en-US" dirty="0"/>
              <a:t>Errata Tab</a:t>
            </a:r>
          </a:p>
        </p:txBody>
      </p:sp>
      <p:sp>
        <p:nvSpPr>
          <p:cNvPr id="3" name="Content Placeholder 2">
            <a:extLst>
              <a:ext uri="{FF2B5EF4-FFF2-40B4-BE49-F238E27FC236}">
                <a16:creationId xmlns:a16="http://schemas.microsoft.com/office/drawing/2014/main" id="{82125C44-54F6-55FA-613E-93EBAAE9A079}"/>
              </a:ext>
            </a:extLst>
          </p:cNvPr>
          <p:cNvSpPr>
            <a:spLocks noGrp="1"/>
          </p:cNvSpPr>
          <p:nvPr>
            <p:ph idx="1"/>
          </p:nvPr>
        </p:nvSpPr>
        <p:spPr/>
        <p:txBody>
          <a:bodyPr/>
          <a:lstStyle/>
          <a:p>
            <a:r>
              <a:rPr lang="en-US" dirty="0"/>
              <a:t>You can point out errors in ES</a:t>
            </a:r>
          </a:p>
        </p:txBody>
      </p:sp>
      <p:pic>
        <p:nvPicPr>
          <p:cNvPr id="4" name="Picture 3">
            <a:extLst>
              <a:ext uri="{FF2B5EF4-FFF2-40B4-BE49-F238E27FC236}">
                <a16:creationId xmlns:a16="http://schemas.microsoft.com/office/drawing/2014/main" id="{C9591095-F18C-2D74-1CF9-7CE509371EB0}"/>
              </a:ext>
            </a:extLst>
          </p:cNvPr>
          <p:cNvPicPr>
            <a:picLocks noChangeAspect="1"/>
          </p:cNvPicPr>
          <p:nvPr/>
        </p:nvPicPr>
        <p:blipFill>
          <a:blip r:embed="rId2"/>
          <a:stretch>
            <a:fillRect/>
          </a:stretch>
        </p:blipFill>
        <p:spPr>
          <a:xfrm>
            <a:off x="1371600" y="3882596"/>
            <a:ext cx="9232900" cy="723900"/>
          </a:xfrm>
          <a:prstGeom prst="rect">
            <a:avLst/>
          </a:prstGeom>
        </p:spPr>
      </p:pic>
      <p:pic>
        <p:nvPicPr>
          <p:cNvPr id="5" name="Picture 4" descr="Logo, company name&#10;&#10;Description automatically generated">
            <a:extLst>
              <a:ext uri="{FF2B5EF4-FFF2-40B4-BE49-F238E27FC236}">
                <a16:creationId xmlns:a16="http://schemas.microsoft.com/office/drawing/2014/main" id="{623015E3-0DB3-F8A2-FD66-28F30EB284EE}"/>
              </a:ext>
            </a:extLst>
          </p:cNvPr>
          <p:cNvPicPr>
            <a:picLocks noChangeAspect="1"/>
          </p:cNvPicPr>
          <p:nvPr/>
        </p:nvPicPr>
        <p:blipFill>
          <a:blip r:embed="rId3"/>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1869550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4E379-8F89-5AB9-CF92-6A2AC352B6AC}"/>
              </a:ext>
            </a:extLst>
          </p:cNvPr>
          <p:cNvSpPr>
            <a:spLocks noGrp="1"/>
          </p:cNvSpPr>
          <p:nvPr>
            <p:ph type="title"/>
          </p:nvPr>
        </p:nvSpPr>
        <p:spPr/>
        <p:txBody>
          <a:bodyPr/>
          <a:lstStyle/>
          <a:p>
            <a:r>
              <a:rPr lang="en-US" dirty="0"/>
              <a:t>Digital Object Identifier (DOI)</a:t>
            </a:r>
          </a:p>
        </p:txBody>
      </p:sp>
      <p:sp>
        <p:nvSpPr>
          <p:cNvPr id="3" name="Content Placeholder 2">
            <a:extLst>
              <a:ext uri="{FF2B5EF4-FFF2-40B4-BE49-F238E27FC236}">
                <a16:creationId xmlns:a16="http://schemas.microsoft.com/office/drawing/2014/main" id="{B1F2F007-00FF-7FE3-01F9-BF81E907D0E2}"/>
              </a:ext>
            </a:extLst>
          </p:cNvPr>
          <p:cNvSpPr>
            <a:spLocks noGrp="1"/>
          </p:cNvSpPr>
          <p:nvPr>
            <p:ph idx="1"/>
          </p:nvPr>
        </p:nvSpPr>
        <p:spPr/>
        <p:txBody>
          <a:bodyPr/>
          <a:lstStyle/>
          <a:p>
            <a:r>
              <a:rPr lang="en-US" dirty="0"/>
              <a:t>All ES now have DOI’s</a:t>
            </a:r>
          </a:p>
          <a:p>
            <a:endParaRPr lang="en-US" dirty="0"/>
          </a:p>
        </p:txBody>
      </p:sp>
      <p:pic>
        <p:nvPicPr>
          <p:cNvPr id="1026" name="Picture 2" descr="Digital object identifier - Wikipedia">
            <a:extLst>
              <a:ext uri="{FF2B5EF4-FFF2-40B4-BE49-F238E27FC236}">
                <a16:creationId xmlns:a16="http://schemas.microsoft.com/office/drawing/2014/main" id="{CB5F135E-98E7-6F03-DD94-8D74EA9B92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15183" y="0"/>
            <a:ext cx="2016211" cy="201621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CE21CFD1-4416-5AE7-3B17-A18C2CB0599F}"/>
              </a:ext>
            </a:extLst>
          </p:cNvPr>
          <p:cNvPicPr>
            <a:picLocks noChangeAspect="1"/>
          </p:cNvPicPr>
          <p:nvPr/>
        </p:nvPicPr>
        <p:blipFill>
          <a:blip r:embed="rId3"/>
          <a:stretch>
            <a:fillRect/>
          </a:stretch>
        </p:blipFill>
        <p:spPr>
          <a:xfrm>
            <a:off x="4470400" y="3143765"/>
            <a:ext cx="3251200" cy="2819400"/>
          </a:xfrm>
          <a:prstGeom prst="rect">
            <a:avLst/>
          </a:prstGeom>
        </p:spPr>
      </p:pic>
      <p:pic>
        <p:nvPicPr>
          <p:cNvPr id="6" name="Picture 5" descr="Logo, company name&#10;&#10;Description automatically generated">
            <a:extLst>
              <a:ext uri="{FF2B5EF4-FFF2-40B4-BE49-F238E27FC236}">
                <a16:creationId xmlns:a16="http://schemas.microsoft.com/office/drawing/2014/main" id="{30D5F084-0548-CCAF-9296-C4C0DD5DACBF}"/>
              </a:ext>
            </a:extLst>
          </p:cNvPr>
          <p:cNvPicPr>
            <a:picLocks noChangeAspect="1"/>
          </p:cNvPicPr>
          <p:nvPr/>
        </p:nvPicPr>
        <p:blipFill>
          <a:blip r:embed="rId4"/>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780638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82360-9A8E-963E-7957-A5090C8CFFFD}"/>
              </a:ext>
            </a:extLst>
          </p:cNvPr>
          <p:cNvSpPr>
            <a:spLocks noGrp="1"/>
          </p:cNvSpPr>
          <p:nvPr>
            <p:ph type="title"/>
          </p:nvPr>
        </p:nvSpPr>
        <p:spPr/>
        <p:txBody>
          <a:bodyPr/>
          <a:lstStyle/>
          <a:p>
            <a:r>
              <a:rPr lang="en-US" dirty="0"/>
              <a:t>Resources Tab</a:t>
            </a:r>
          </a:p>
        </p:txBody>
      </p:sp>
      <p:sp>
        <p:nvSpPr>
          <p:cNvPr id="3" name="Content Placeholder 2">
            <a:extLst>
              <a:ext uri="{FF2B5EF4-FFF2-40B4-BE49-F238E27FC236}">
                <a16:creationId xmlns:a16="http://schemas.microsoft.com/office/drawing/2014/main" id="{91AF5207-3209-DD5A-EC86-67A432F2A811}"/>
              </a:ext>
            </a:extLst>
          </p:cNvPr>
          <p:cNvSpPr>
            <a:spLocks noGrp="1"/>
          </p:cNvSpPr>
          <p:nvPr>
            <p:ph idx="1"/>
          </p:nvPr>
        </p:nvSpPr>
        <p:spPr>
          <a:xfrm>
            <a:off x="1295400" y="1522071"/>
            <a:ext cx="9601200" cy="3581400"/>
          </a:xfrm>
        </p:spPr>
        <p:txBody>
          <a:bodyPr>
            <a:normAutofit/>
          </a:bodyPr>
          <a:lstStyle/>
          <a:p>
            <a:r>
              <a:rPr lang="en-US" sz="2800" dirty="0"/>
              <a:t>Important Resources</a:t>
            </a:r>
          </a:p>
          <a:p>
            <a:r>
              <a:rPr lang="en-US" sz="2800" dirty="0"/>
              <a:t>Practices</a:t>
            </a:r>
          </a:p>
        </p:txBody>
      </p:sp>
      <p:pic>
        <p:nvPicPr>
          <p:cNvPr id="5" name="Picture 4">
            <a:extLst>
              <a:ext uri="{FF2B5EF4-FFF2-40B4-BE49-F238E27FC236}">
                <a16:creationId xmlns:a16="http://schemas.microsoft.com/office/drawing/2014/main" id="{44DBAD89-2758-84CE-C463-E632D0A660FB}"/>
              </a:ext>
            </a:extLst>
          </p:cNvPr>
          <p:cNvPicPr>
            <a:picLocks noChangeAspect="1"/>
          </p:cNvPicPr>
          <p:nvPr/>
        </p:nvPicPr>
        <p:blipFill>
          <a:blip r:embed="rId2"/>
          <a:stretch>
            <a:fillRect/>
          </a:stretch>
        </p:blipFill>
        <p:spPr>
          <a:xfrm>
            <a:off x="2590800" y="3007971"/>
            <a:ext cx="9373842" cy="3429000"/>
          </a:xfrm>
          <a:prstGeom prst="rect">
            <a:avLst/>
          </a:prstGeom>
        </p:spPr>
      </p:pic>
      <p:pic>
        <p:nvPicPr>
          <p:cNvPr id="6" name="Picture 5" descr="Logo, company name&#10;&#10;Description automatically generated">
            <a:extLst>
              <a:ext uri="{FF2B5EF4-FFF2-40B4-BE49-F238E27FC236}">
                <a16:creationId xmlns:a16="http://schemas.microsoft.com/office/drawing/2014/main" id="{4B69D43D-277F-B85D-15E9-AF69A05552CF}"/>
              </a:ext>
            </a:extLst>
          </p:cNvPr>
          <p:cNvPicPr>
            <a:picLocks noChangeAspect="1"/>
          </p:cNvPicPr>
          <p:nvPr/>
        </p:nvPicPr>
        <p:blipFill>
          <a:blip r:embed="rId3"/>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3121029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8C2D9-561C-E9DF-4448-DCD7279E843E}"/>
              </a:ext>
            </a:extLst>
          </p:cNvPr>
          <p:cNvSpPr>
            <a:spLocks noGrp="1"/>
          </p:cNvSpPr>
          <p:nvPr>
            <p:ph type="title"/>
          </p:nvPr>
        </p:nvSpPr>
        <p:spPr/>
        <p:txBody>
          <a:bodyPr/>
          <a:lstStyle/>
          <a:p>
            <a:r>
              <a:rPr lang="en-US" dirty="0"/>
              <a:t>Community Tab</a:t>
            </a:r>
          </a:p>
        </p:txBody>
      </p:sp>
      <p:sp>
        <p:nvSpPr>
          <p:cNvPr id="3" name="Content Placeholder 2">
            <a:extLst>
              <a:ext uri="{FF2B5EF4-FFF2-40B4-BE49-F238E27FC236}">
                <a16:creationId xmlns:a16="http://schemas.microsoft.com/office/drawing/2014/main" id="{BA3E4088-9C35-5CA2-B983-B70EFB00095C}"/>
              </a:ext>
            </a:extLst>
          </p:cNvPr>
          <p:cNvSpPr>
            <a:spLocks noGrp="1"/>
          </p:cNvSpPr>
          <p:nvPr>
            <p:ph idx="1"/>
          </p:nvPr>
        </p:nvSpPr>
        <p:spPr/>
        <p:txBody>
          <a:bodyPr/>
          <a:lstStyle/>
          <a:p>
            <a:r>
              <a:rPr lang="en-US" dirty="0"/>
              <a:t>Collection of previous PICUP Webinar Series</a:t>
            </a:r>
          </a:p>
          <a:p>
            <a:r>
              <a:rPr lang="en-US" dirty="0"/>
              <a:t>Now include DOIs</a:t>
            </a:r>
          </a:p>
        </p:txBody>
      </p:sp>
      <p:pic>
        <p:nvPicPr>
          <p:cNvPr id="4" name="Picture 3">
            <a:extLst>
              <a:ext uri="{FF2B5EF4-FFF2-40B4-BE49-F238E27FC236}">
                <a16:creationId xmlns:a16="http://schemas.microsoft.com/office/drawing/2014/main" id="{ED2687DB-594E-F3AF-D613-5200A3AB029B}"/>
              </a:ext>
            </a:extLst>
          </p:cNvPr>
          <p:cNvPicPr>
            <a:picLocks noChangeAspect="1"/>
          </p:cNvPicPr>
          <p:nvPr/>
        </p:nvPicPr>
        <p:blipFill>
          <a:blip r:embed="rId2"/>
          <a:stretch>
            <a:fillRect/>
          </a:stretch>
        </p:blipFill>
        <p:spPr>
          <a:xfrm>
            <a:off x="6756256" y="1383956"/>
            <a:ext cx="4422490" cy="5338119"/>
          </a:xfrm>
          <a:prstGeom prst="rect">
            <a:avLst/>
          </a:prstGeom>
        </p:spPr>
      </p:pic>
      <p:pic>
        <p:nvPicPr>
          <p:cNvPr id="5" name="Picture 4" descr="Logo, company name&#10;&#10;Description automatically generated">
            <a:extLst>
              <a:ext uri="{FF2B5EF4-FFF2-40B4-BE49-F238E27FC236}">
                <a16:creationId xmlns:a16="http://schemas.microsoft.com/office/drawing/2014/main" id="{7FF232F1-291F-E684-D465-2B652616229F}"/>
              </a:ext>
            </a:extLst>
          </p:cNvPr>
          <p:cNvPicPr>
            <a:picLocks noChangeAspect="1"/>
          </p:cNvPicPr>
          <p:nvPr/>
        </p:nvPicPr>
        <p:blipFill>
          <a:blip r:embed="rId3"/>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2396475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12543-0DB4-1D64-961C-0E98B0C598EA}"/>
              </a:ext>
            </a:extLst>
          </p:cNvPr>
          <p:cNvSpPr>
            <a:spLocks noGrp="1"/>
          </p:cNvSpPr>
          <p:nvPr>
            <p:ph type="title"/>
          </p:nvPr>
        </p:nvSpPr>
        <p:spPr/>
        <p:txBody>
          <a:bodyPr/>
          <a:lstStyle/>
          <a:p>
            <a:r>
              <a:rPr lang="en-US" dirty="0"/>
              <a:t>Site-Wide Searching</a:t>
            </a:r>
          </a:p>
        </p:txBody>
      </p:sp>
      <p:sp>
        <p:nvSpPr>
          <p:cNvPr id="3" name="Content Placeholder 2">
            <a:extLst>
              <a:ext uri="{FF2B5EF4-FFF2-40B4-BE49-F238E27FC236}">
                <a16:creationId xmlns:a16="http://schemas.microsoft.com/office/drawing/2014/main" id="{D3950626-6ECC-F63B-1B61-4014C9998D34}"/>
              </a:ext>
            </a:extLst>
          </p:cNvPr>
          <p:cNvSpPr>
            <a:spLocks noGrp="1"/>
          </p:cNvSpPr>
          <p:nvPr>
            <p:ph idx="1"/>
          </p:nvPr>
        </p:nvSpPr>
        <p:spPr>
          <a:xfrm>
            <a:off x="800100" y="2179013"/>
            <a:ext cx="9601200" cy="3581400"/>
          </a:xfrm>
        </p:spPr>
        <p:txBody>
          <a:bodyPr>
            <a:normAutofit/>
          </a:bodyPr>
          <a:lstStyle/>
          <a:p>
            <a:r>
              <a:rPr lang="en-US" sz="2800" dirty="0"/>
              <a:t>You can search: </a:t>
            </a:r>
          </a:p>
          <a:p>
            <a:pPr lvl="1"/>
            <a:r>
              <a:rPr lang="en-US" sz="2800" dirty="0"/>
              <a:t>Exercise Sets	</a:t>
            </a:r>
          </a:p>
          <a:p>
            <a:pPr lvl="1"/>
            <a:r>
              <a:rPr lang="en-US" sz="2800" dirty="0"/>
              <a:t>Faculty Commons</a:t>
            </a:r>
          </a:p>
          <a:p>
            <a:pPr lvl="1"/>
            <a:r>
              <a:rPr lang="en-US" sz="2800" dirty="0"/>
              <a:t>Resources</a:t>
            </a:r>
          </a:p>
          <a:p>
            <a:pPr lvl="1"/>
            <a:r>
              <a:rPr lang="en-US" sz="2800" dirty="0"/>
              <a:t>Webinar abstracts</a:t>
            </a:r>
          </a:p>
          <a:p>
            <a:pPr lvl="1"/>
            <a:r>
              <a:rPr lang="en-US" sz="2800" dirty="0"/>
              <a:t>Conference abstracts</a:t>
            </a:r>
          </a:p>
        </p:txBody>
      </p:sp>
      <p:pic>
        <p:nvPicPr>
          <p:cNvPr id="4" name="Picture 3">
            <a:extLst>
              <a:ext uri="{FF2B5EF4-FFF2-40B4-BE49-F238E27FC236}">
                <a16:creationId xmlns:a16="http://schemas.microsoft.com/office/drawing/2014/main" id="{5E5A803A-EDBC-9ECB-65F4-48A4A114F15D}"/>
              </a:ext>
            </a:extLst>
          </p:cNvPr>
          <p:cNvPicPr>
            <a:picLocks noChangeAspect="1"/>
          </p:cNvPicPr>
          <p:nvPr/>
        </p:nvPicPr>
        <p:blipFill>
          <a:blip r:embed="rId2"/>
          <a:stretch>
            <a:fillRect/>
          </a:stretch>
        </p:blipFill>
        <p:spPr>
          <a:xfrm>
            <a:off x="6321425" y="685800"/>
            <a:ext cx="3492500" cy="1333500"/>
          </a:xfrm>
          <a:prstGeom prst="rect">
            <a:avLst/>
          </a:prstGeom>
        </p:spPr>
      </p:pic>
      <p:pic>
        <p:nvPicPr>
          <p:cNvPr id="5" name="Picture 4">
            <a:extLst>
              <a:ext uri="{FF2B5EF4-FFF2-40B4-BE49-F238E27FC236}">
                <a16:creationId xmlns:a16="http://schemas.microsoft.com/office/drawing/2014/main" id="{63513738-2559-F683-1B54-D6895D9D63F5}"/>
              </a:ext>
            </a:extLst>
          </p:cNvPr>
          <p:cNvPicPr>
            <a:picLocks noChangeAspect="1"/>
          </p:cNvPicPr>
          <p:nvPr/>
        </p:nvPicPr>
        <p:blipFill>
          <a:blip r:embed="rId3"/>
          <a:stretch>
            <a:fillRect/>
          </a:stretch>
        </p:blipFill>
        <p:spPr>
          <a:xfrm>
            <a:off x="4772026" y="2186327"/>
            <a:ext cx="7269955" cy="2499974"/>
          </a:xfrm>
          <a:prstGeom prst="rect">
            <a:avLst/>
          </a:prstGeom>
        </p:spPr>
      </p:pic>
      <p:pic>
        <p:nvPicPr>
          <p:cNvPr id="6" name="Picture 5" descr="Logo, company name&#10;&#10;Description automatically generated">
            <a:extLst>
              <a:ext uri="{FF2B5EF4-FFF2-40B4-BE49-F238E27FC236}">
                <a16:creationId xmlns:a16="http://schemas.microsoft.com/office/drawing/2014/main" id="{CDAE809D-4227-DB60-BA9A-04C2F3B6A3D0}"/>
              </a:ext>
            </a:extLst>
          </p:cNvPr>
          <p:cNvPicPr>
            <a:picLocks noChangeAspect="1"/>
          </p:cNvPicPr>
          <p:nvPr/>
        </p:nvPicPr>
        <p:blipFill>
          <a:blip r:embed="rId4"/>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1899453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15D51-1D71-23BE-E8D5-978E929B0B44}"/>
              </a:ext>
            </a:extLst>
          </p:cNvPr>
          <p:cNvSpPr>
            <a:spLocks noGrp="1"/>
          </p:cNvSpPr>
          <p:nvPr>
            <p:ph type="title"/>
          </p:nvPr>
        </p:nvSpPr>
        <p:spPr/>
        <p:txBody>
          <a:bodyPr/>
          <a:lstStyle/>
          <a:p>
            <a:r>
              <a:rPr lang="en-US" dirty="0"/>
              <a:t>Mission of PICUP</a:t>
            </a:r>
          </a:p>
        </p:txBody>
      </p:sp>
      <p:sp>
        <p:nvSpPr>
          <p:cNvPr id="3" name="Content Placeholder 2">
            <a:extLst>
              <a:ext uri="{FF2B5EF4-FFF2-40B4-BE49-F238E27FC236}">
                <a16:creationId xmlns:a16="http://schemas.microsoft.com/office/drawing/2014/main" id="{A7228DAF-B72B-C22C-838F-E1DD307B1B17}"/>
              </a:ext>
            </a:extLst>
          </p:cNvPr>
          <p:cNvSpPr>
            <a:spLocks noGrp="1"/>
          </p:cNvSpPr>
          <p:nvPr>
            <p:ph idx="1"/>
          </p:nvPr>
        </p:nvSpPr>
        <p:spPr/>
        <p:txBody>
          <a:bodyPr>
            <a:normAutofit/>
          </a:bodyPr>
          <a:lstStyle/>
          <a:p>
            <a:r>
              <a:rPr lang="en-US" sz="2800" dirty="0"/>
              <a:t>Lower the barriers to integrating computation into classes</a:t>
            </a:r>
          </a:p>
          <a:p>
            <a:pPr lvl="1"/>
            <a:r>
              <a:rPr lang="en-US" sz="2800" dirty="0"/>
              <a:t>Community</a:t>
            </a:r>
          </a:p>
          <a:p>
            <a:pPr lvl="1"/>
            <a:r>
              <a:rPr lang="en-US" sz="2800" dirty="0"/>
              <a:t>Training</a:t>
            </a:r>
          </a:p>
          <a:p>
            <a:pPr lvl="1"/>
            <a:r>
              <a:rPr lang="en-US" sz="2800" dirty="0"/>
              <a:t>Resources</a:t>
            </a:r>
          </a:p>
        </p:txBody>
      </p:sp>
      <p:pic>
        <p:nvPicPr>
          <p:cNvPr id="7" name="Picture 6" descr="Logo, company name&#10;&#10;Description automatically generated">
            <a:extLst>
              <a:ext uri="{FF2B5EF4-FFF2-40B4-BE49-F238E27FC236}">
                <a16:creationId xmlns:a16="http://schemas.microsoft.com/office/drawing/2014/main" id="{D66FCB2B-D777-42F7-630C-6C7E180FE315}"/>
              </a:ext>
            </a:extLst>
          </p:cNvPr>
          <p:cNvPicPr>
            <a:picLocks noChangeAspect="1"/>
          </p:cNvPicPr>
          <p:nvPr/>
        </p:nvPicPr>
        <p:blipFill>
          <a:blip r:embed="rId3"/>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36647852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92ED7-2782-8FC7-B8AD-96D58939F8D9}"/>
              </a:ext>
            </a:extLst>
          </p:cNvPr>
          <p:cNvSpPr>
            <a:spLocks noGrp="1"/>
          </p:cNvSpPr>
          <p:nvPr>
            <p:ph type="title"/>
          </p:nvPr>
        </p:nvSpPr>
        <p:spPr/>
        <p:txBody>
          <a:bodyPr/>
          <a:lstStyle/>
          <a:p>
            <a:r>
              <a:rPr lang="en-US" dirty="0"/>
              <a:t>Training</a:t>
            </a:r>
          </a:p>
        </p:txBody>
      </p:sp>
      <p:sp>
        <p:nvSpPr>
          <p:cNvPr id="3" name="Content Placeholder 2">
            <a:extLst>
              <a:ext uri="{FF2B5EF4-FFF2-40B4-BE49-F238E27FC236}">
                <a16:creationId xmlns:a16="http://schemas.microsoft.com/office/drawing/2014/main" id="{A424A095-6AA1-72AD-9DAF-B5579C17BED0}"/>
              </a:ext>
            </a:extLst>
          </p:cNvPr>
          <p:cNvSpPr>
            <a:spLocks noGrp="1"/>
          </p:cNvSpPr>
          <p:nvPr>
            <p:ph idx="1"/>
          </p:nvPr>
        </p:nvSpPr>
        <p:spPr>
          <a:xfrm>
            <a:off x="1371600" y="1638300"/>
            <a:ext cx="9601200" cy="3581400"/>
          </a:xfrm>
        </p:spPr>
        <p:txBody>
          <a:bodyPr>
            <a:normAutofit/>
          </a:bodyPr>
          <a:lstStyle/>
          <a:p>
            <a:r>
              <a:rPr lang="en-US" sz="2800" dirty="0"/>
              <a:t>Virtual Workshops</a:t>
            </a:r>
          </a:p>
          <a:p>
            <a:pPr lvl="1"/>
            <a:r>
              <a:rPr lang="en-US" sz="2800" dirty="0"/>
              <a:t>Aug 2-4</a:t>
            </a:r>
          </a:p>
          <a:p>
            <a:pPr lvl="1"/>
            <a:r>
              <a:rPr lang="en-US" sz="2800" dirty="0"/>
              <a:t>Sign up by July 19</a:t>
            </a:r>
          </a:p>
        </p:txBody>
      </p:sp>
      <p:pic>
        <p:nvPicPr>
          <p:cNvPr id="4" name="Picture 3">
            <a:extLst>
              <a:ext uri="{FF2B5EF4-FFF2-40B4-BE49-F238E27FC236}">
                <a16:creationId xmlns:a16="http://schemas.microsoft.com/office/drawing/2014/main" id="{FF58685E-CB72-CA6E-1512-5B3488EBF1C3}"/>
              </a:ext>
            </a:extLst>
          </p:cNvPr>
          <p:cNvPicPr>
            <a:picLocks noChangeAspect="1"/>
          </p:cNvPicPr>
          <p:nvPr/>
        </p:nvPicPr>
        <p:blipFill>
          <a:blip r:embed="rId3"/>
          <a:stretch>
            <a:fillRect/>
          </a:stretch>
        </p:blipFill>
        <p:spPr>
          <a:xfrm>
            <a:off x="4710896" y="3358428"/>
            <a:ext cx="7379904" cy="3461175"/>
          </a:xfrm>
          <a:prstGeom prst="rect">
            <a:avLst/>
          </a:prstGeom>
        </p:spPr>
      </p:pic>
    </p:spTree>
    <p:extLst>
      <p:ext uri="{BB962C8B-B14F-4D97-AF65-F5344CB8AC3E}">
        <p14:creationId xmlns:p14="http://schemas.microsoft.com/office/powerpoint/2010/main" val="36856430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1"/>
          <p:cNvSpPr txBox="1">
            <a:spLocks noGrp="1"/>
          </p:cNvSpPr>
          <p:nvPr>
            <p:ph type="title"/>
          </p:nvPr>
        </p:nvSpPr>
        <p:spPr>
          <a:xfrm>
            <a:off x="1980731" y="1"/>
            <a:ext cx="8534871" cy="1485900"/>
          </a:xfrm>
          <a:prstGeom prst="rect">
            <a:avLst/>
          </a:prstGeom>
          <a:noFill/>
          <a:ln>
            <a:noFill/>
          </a:ln>
        </p:spPr>
        <p:txBody>
          <a:bodyPr spcFirstLastPara="1" vert="horz" wrap="square" lIns="91433" tIns="45700" rIns="91433" bIns="45700" rtlCol="0" anchor="ctr" anchorCtr="0">
            <a:normAutofit/>
          </a:bodyPr>
          <a:lstStyle/>
          <a:p>
            <a:pPr algn="ctr">
              <a:lnSpc>
                <a:spcPct val="90000"/>
              </a:lnSpc>
              <a:spcBef>
                <a:spcPts val="0"/>
              </a:spcBef>
              <a:buClr>
                <a:srgbClr val="090AF0"/>
              </a:buClr>
              <a:buSzPts val="3300"/>
            </a:pPr>
            <a:r>
              <a:rPr lang="en" dirty="0">
                <a:solidFill>
                  <a:srgbClr val="090AF0"/>
                </a:solidFill>
              </a:rPr>
              <a:t>A Short History of Computation</a:t>
            </a:r>
            <a:endParaRPr dirty="0"/>
          </a:p>
        </p:txBody>
      </p:sp>
      <p:sp>
        <p:nvSpPr>
          <p:cNvPr id="248" name="Google Shape;248;p31"/>
          <p:cNvSpPr txBox="1">
            <a:spLocks noGrp="1"/>
          </p:cNvSpPr>
          <p:nvPr>
            <p:ph type="body" idx="1"/>
          </p:nvPr>
        </p:nvSpPr>
        <p:spPr>
          <a:xfrm>
            <a:off x="2209330" y="1295402"/>
            <a:ext cx="7772871" cy="5333999"/>
          </a:xfrm>
          <a:prstGeom prst="rect">
            <a:avLst/>
          </a:prstGeom>
          <a:noFill/>
          <a:ln>
            <a:noFill/>
          </a:ln>
        </p:spPr>
        <p:txBody>
          <a:bodyPr spcFirstLastPara="1" vert="horz" wrap="square" lIns="91433" tIns="45700" rIns="91433" bIns="45700" rtlCol="0" anchor="t" anchorCtr="0">
            <a:normAutofit/>
          </a:bodyPr>
          <a:lstStyle/>
          <a:p>
            <a:pPr marL="237061" indent="-228594">
              <a:lnSpc>
                <a:spcPct val="90000"/>
              </a:lnSpc>
              <a:spcBef>
                <a:spcPts val="0"/>
              </a:spcBef>
              <a:spcAft>
                <a:spcPts val="0"/>
              </a:spcAft>
              <a:buClr>
                <a:schemeClr val="dk1"/>
              </a:buClr>
              <a:buSzPts val="2100"/>
              <a:buChar char="•"/>
            </a:pPr>
            <a:r>
              <a:rPr lang="en"/>
              <a:t>Hand-written math: ~ 3000 BCE - …</a:t>
            </a:r>
            <a:endParaRPr/>
          </a:p>
          <a:p>
            <a:pPr marL="237061" indent="-50799">
              <a:lnSpc>
                <a:spcPct val="90000"/>
              </a:lnSpc>
              <a:spcBef>
                <a:spcPts val="1067"/>
              </a:spcBef>
              <a:spcAft>
                <a:spcPts val="0"/>
              </a:spcAft>
              <a:buClr>
                <a:schemeClr val="dk1"/>
              </a:buClr>
              <a:buSzPts val="2100"/>
              <a:buNone/>
            </a:pPr>
            <a:endParaRPr/>
          </a:p>
          <a:p>
            <a:pPr marL="237061" indent="-228594">
              <a:lnSpc>
                <a:spcPct val="90000"/>
              </a:lnSpc>
              <a:spcBef>
                <a:spcPts val="1067"/>
              </a:spcBef>
              <a:spcAft>
                <a:spcPts val="0"/>
              </a:spcAft>
              <a:buClr>
                <a:schemeClr val="dk1"/>
              </a:buClr>
              <a:buSzPts val="2100"/>
              <a:buChar char="•"/>
            </a:pPr>
            <a:r>
              <a:rPr lang="en"/>
              <a:t>Logarithm Tables:   1614 to ?</a:t>
            </a:r>
            <a:endParaRPr/>
          </a:p>
          <a:p>
            <a:pPr marL="237061" indent="-50799">
              <a:lnSpc>
                <a:spcPct val="90000"/>
              </a:lnSpc>
              <a:spcBef>
                <a:spcPts val="1067"/>
              </a:spcBef>
              <a:spcAft>
                <a:spcPts val="0"/>
              </a:spcAft>
              <a:buClr>
                <a:schemeClr val="dk1"/>
              </a:buClr>
              <a:buSzPts val="2100"/>
              <a:buNone/>
            </a:pPr>
            <a:endParaRPr/>
          </a:p>
          <a:p>
            <a:pPr marL="237061" indent="-228594">
              <a:lnSpc>
                <a:spcPct val="90000"/>
              </a:lnSpc>
              <a:spcBef>
                <a:spcPts val="1067"/>
              </a:spcBef>
              <a:spcAft>
                <a:spcPts val="0"/>
              </a:spcAft>
              <a:buClr>
                <a:schemeClr val="dk1"/>
              </a:buClr>
              <a:buSzPts val="2100"/>
              <a:buChar char="•"/>
            </a:pPr>
            <a:r>
              <a:rPr lang="en"/>
              <a:t>Slide Rules:  1620 to 1975</a:t>
            </a:r>
            <a:endParaRPr/>
          </a:p>
          <a:p>
            <a:pPr marL="237061" indent="-50799">
              <a:lnSpc>
                <a:spcPct val="90000"/>
              </a:lnSpc>
              <a:spcBef>
                <a:spcPts val="1067"/>
              </a:spcBef>
              <a:spcAft>
                <a:spcPts val="0"/>
              </a:spcAft>
              <a:buClr>
                <a:schemeClr val="dk1"/>
              </a:buClr>
              <a:buSzPts val="2100"/>
              <a:buNone/>
            </a:pPr>
            <a:endParaRPr/>
          </a:p>
          <a:p>
            <a:pPr marL="237061" indent="-228594">
              <a:lnSpc>
                <a:spcPct val="90000"/>
              </a:lnSpc>
              <a:spcBef>
                <a:spcPts val="1067"/>
              </a:spcBef>
              <a:spcAft>
                <a:spcPts val="0"/>
              </a:spcAft>
              <a:buClr>
                <a:schemeClr val="dk1"/>
              </a:buClr>
              <a:buSzPts val="2100"/>
              <a:buChar char="•"/>
            </a:pPr>
            <a:r>
              <a:rPr lang="en"/>
              <a:t>Handheld Calculator: 1972 - …</a:t>
            </a:r>
            <a:endParaRPr/>
          </a:p>
          <a:p>
            <a:pPr marL="237061" indent="-50799">
              <a:lnSpc>
                <a:spcPct val="90000"/>
              </a:lnSpc>
              <a:spcBef>
                <a:spcPts val="1067"/>
              </a:spcBef>
              <a:spcAft>
                <a:spcPts val="0"/>
              </a:spcAft>
              <a:buClr>
                <a:schemeClr val="dk1"/>
              </a:buClr>
              <a:buSzPts val="2100"/>
              <a:buNone/>
            </a:pPr>
            <a:endParaRPr/>
          </a:p>
          <a:p>
            <a:pPr marL="237061" indent="-228594">
              <a:lnSpc>
                <a:spcPct val="90000"/>
              </a:lnSpc>
              <a:spcBef>
                <a:spcPts val="1067"/>
              </a:spcBef>
              <a:spcAft>
                <a:spcPts val="0"/>
              </a:spcAft>
              <a:buClr>
                <a:schemeClr val="dk1"/>
              </a:buClr>
              <a:buSzPts val="2100"/>
              <a:buChar char="•"/>
            </a:pPr>
            <a:r>
              <a:rPr lang="en"/>
              <a:t>Personal Computer:  1977 – …</a:t>
            </a:r>
            <a:endParaRPr/>
          </a:p>
          <a:p>
            <a:pPr marL="237061" indent="-50799">
              <a:lnSpc>
                <a:spcPct val="90000"/>
              </a:lnSpc>
              <a:spcBef>
                <a:spcPts val="1067"/>
              </a:spcBef>
              <a:spcAft>
                <a:spcPts val="0"/>
              </a:spcAft>
              <a:buClr>
                <a:schemeClr val="dk1"/>
              </a:buClr>
              <a:buSzPts val="2100"/>
              <a:buNone/>
            </a:pPr>
            <a:endParaRPr/>
          </a:p>
          <a:p>
            <a:pPr marL="237061" indent="-228594">
              <a:lnSpc>
                <a:spcPct val="90000"/>
              </a:lnSpc>
              <a:spcBef>
                <a:spcPts val="1067"/>
              </a:spcBef>
              <a:spcAft>
                <a:spcPts val="0"/>
              </a:spcAft>
              <a:buClr>
                <a:schemeClr val="dk1"/>
              </a:buClr>
              <a:buSzPts val="2100"/>
              <a:buChar char="•"/>
            </a:pPr>
            <a:r>
              <a:rPr lang="en"/>
              <a:t>Python: 1989 - …</a:t>
            </a:r>
            <a:endParaRPr/>
          </a:p>
        </p:txBody>
      </p:sp>
      <p:pic>
        <p:nvPicPr>
          <p:cNvPr id="249" name="Google Shape;249;p31"/>
          <p:cNvPicPr preferRelativeResize="0"/>
          <p:nvPr/>
        </p:nvPicPr>
        <p:blipFill rotWithShape="1">
          <a:blip r:embed="rId3">
            <a:alphaModFix/>
          </a:blip>
          <a:srcRect/>
          <a:stretch/>
        </p:blipFill>
        <p:spPr>
          <a:xfrm>
            <a:off x="6095765" y="2807345"/>
            <a:ext cx="1925320" cy="554611"/>
          </a:xfrm>
          <a:prstGeom prst="rect">
            <a:avLst/>
          </a:prstGeom>
          <a:noFill/>
          <a:ln>
            <a:noFill/>
          </a:ln>
        </p:spPr>
      </p:pic>
      <p:pic>
        <p:nvPicPr>
          <p:cNvPr id="250" name="Google Shape;250;p31"/>
          <p:cNvPicPr preferRelativeResize="0"/>
          <p:nvPr/>
        </p:nvPicPr>
        <p:blipFill rotWithShape="1">
          <a:blip r:embed="rId4">
            <a:alphaModFix/>
          </a:blip>
          <a:srcRect/>
          <a:stretch/>
        </p:blipFill>
        <p:spPr>
          <a:xfrm>
            <a:off x="6206164" y="1804817"/>
            <a:ext cx="673243" cy="872251"/>
          </a:xfrm>
          <a:prstGeom prst="rect">
            <a:avLst/>
          </a:prstGeom>
          <a:noFill/>
          <a:ln>
            <a:noFill/>
          </a:ln>
        </p:spPr>
      </p:pic>
      <p:pic>
        <p:nvPicPr>
          <p:cNvPr id="251" name="Google Shape;251;p31"/>
          <p:cNvPicPr preferRelativeResize="0"/>
          <p:nvPr/>
        </p:nvPicPr>
        <p:blipFill rotWithShape="1">
          <a:blip r:embed="rId5">
            <a:alphaModFix/>
          </a:blip>
          <a:srcRect/>
          <a:stretch/>
        </p:blipFill>
        <p:spPr>
          <a:xfrm>
            <a:off x="6095765" y="3587365"/>
            <a:ext cx="1065441" cy="750071"/>
          </a:xfrm>
          <a:prstGeom prst="rect">
            <a:avLst/>
          </a:prstGeom>
          <a:noFill/>
          <a:ln>
            <a:noFill/>
          </a:ln>
        </p:spPr>
      </p:pic>
      <p:pic>
        <p:nvPicPr>
          <p:cNvPr id="252" name="Google Shape;252;p31"/>
          <p:cNvPicPr preferRelativeResize="0"/>
          <p:nvPr/>
        </p:nvPicPr>
        <p:blipFill rotWithShape="1">
          <a:blip r:embed="rId6">
            <a:alphaModFix/>
          </a:blip>
          <a:srcRect/>
          <a:stretch/>
        </p:blipFill>
        <p:spPr>
          <a:xfrm>
            <a:off x="6059751" y="4586366"/>
            <a:ext cx="1137467" cy="1046471"/>
          </a:xfrm>
          <a:prstGeom prst="rect">
            <a:avLst/>
          </a:prstGeom>
          <a:noFill/>
          <a:ln>
            <a:noFill/>
          </a:ln>
        </p:spPr>
      </p:pic>
      <p:pic>
        <p:nvPicPr>
          <p:cNvPr id="253" name="Google Shape;253;p31"/>
          <p:cNvPicPr preferRelativeResize="0"/>
          <p:nvPr/>
        </p:nvPicPr>
        <p:blipFill rotWithShape="1">
          <a:blip r:embed="rId7">
            <a:alphaModFix/>
          </a:blip>
          <a:srcRect/>
          <a:stretch/>
        </p:blipFill>
        <p:spPr>
          <a:xfrm>
            <a:off x="4727446" y="5389451"/>
            <a:ext cx="765387" cy="765387"/>
          </a:xfrm>
          <a:prstGeom prst="rect">
            <a:avLst/>
          </a:prstGeom>
          <a:noFill/>
          <a:ln>
            <a:noFill/>
          </a:ln>
        </p:spPr>
      </p:pic>
      <p:pic>
        <p:nvPicPr>
          <p:cNvPr id="254" name="Google Shape;254;p31"/>
          <p:cNvPicPr preferRelativeResize="0"/>
          <p:nvPr/>
        </p:nvPicPr>
        <p:blipFill rotWithShape="1">
          <a:blip r:embed="rId8">
            <a:alphaModFix/>
          </a:blip>
          <a:srcRect/>
          <a:stretch/>
        </p:blipFill>
        <p:spPr>
          <a:xfrm>
            <a:off x="7660513" y="1137956"/>
            <a:ext cx="1203961" cy="800635"/>
          </a:xfrm>
          <a:prstGeom prst="rect">
            <a:avLst/>
          </a:prstGeom>
          <a:noFill/>
          <a:ln>
            <a:noFill/>
          </a:ln>
        </p:spPr>
      </p:pic>
      <p:pic>
        <p:nvPicPr>
          <p:cNvPr id="10" name="Picture 9" descr="Logo, company name&#10;&#10;Description automatically generated">
            <a:extLst>
              <a:ext uri="{FF2B5EF4-FFF2-40B4-BE49-F238E27FC236}">
                <a16:creationId xmlns:a16="http://schemas.microsoft.com/office/drawing/2014/main" id="{C1746D60-73BF-A1CD-E4DF-619F3151AFA2}"/>
              </a:ext>
            </a:extLst>
          </p:cNvPr>
          <p:cNvPicPr>
            <a:picLocks noChangeAspect="1"/>
          </p:cNvPicPr>
          <p:nvPr/>
        </p:nvPicPr>
        <p:blipFill>
          <a:blip r:embed="rId9"/>
          <a:stretch>
            <a:fillRect/>
          </a:stretch>
        </p:blipFill>
        <p:spPr>
          <a:xfrm>
            <a:off x="10700952" y="-232204"/>
            <a:ext cx="1721708" cy="1721708"/>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C6C08-C0EC-02F9-0B50-9BB991EF6DB3}"/>
              </a:ext>
            </a:extLst>
          </p:cNvPr>
          <p:cNvSpPr>
            <a:spLocks noGrp="1"/>
          </p:cNvSpPr>
          <p:nvPr>
            <p:ph type="title"/>
          </p:nvPr>
        </p:nvSpPr>
        <p:spPr/>
        <p:txBody>
          <a:bodyPr/>
          <a:lstStyle/>
          <a:p>
            <a:r>
              <a:rPr lang="en-US" dirty="0"/>
              <a:t>Thank You	</a:t>
            </a:r>
          </a:p>
        </p:txBody>
      </p:sp>
      <p:sp>
        <p:nvSpPr>
          <p:cNvPr id="3" name="Content Placeholder 2">
            <a:extLst>
              <a:ext uri="{FF2B5EF4-FFF2-40B4-BE49-F238E27FC236}">
                <a16:creationId xmlns:a16="http://schemas.microsoft.com/office/drawing/2014/main" id="{9A9551E2-F83F-2AE6-52D7-6E72CF8C746F}"/>
              </a:ext>
            </a:extLst>
          </p:cNvPr>
          <p:cNvSpPr>
            <a:spLocks noGrp="1"/>
          </p:cNvSpPr>
          <p:nvPr>
            <p:ph idx="1"/>
          </p:nvPr>
        </p:nvSpPr>
        <p:spPr>
          <a:xfrm>
            <a:off x="1219199" y="1414463"/>
            <a:ext cx="10639425" cy="5157787"/>
          </a:xfrm>
        </p:spPr>
        <p:txBody>
          <a:bodyPr>
            <a:normAutofit lnSpcReduction="10000"/>
          </a:bodyPr>
          <a:lstStyle/>
          <a:p>
            <a:r>
              <a:rPr lang="en-US" sz="2800" dirty="0"/>
              <a:t>Resource Development: Lyle </a:t>
            </a:r>
            <a:r>
              <a:rPr lang="en-US" sz="2800" dirty="0" err="1"/>
              <a:t>Barbato</a:t>
            </a:r>
            <a:r>
              <a:rPr lang="en-US" sz="2800" dirty="0"/>
              <a:t>, Kelly </a:t>
            </a:r>
            <a:r>
              <a:rPr lang="en-US" sz="2800" dirty="0" err="1"/>
              <a:t>Roos</a:t>
            </a:r>
            <a:r>
              <a:rPr lang="en-US" sz="2800" dirty="0"/>
              <a:t>, Larry Engelhardt</a:t>
            </a:r>
          </a:p>
          <a:p>
            <a:r>
              <a:rPr lang="en-US" sz="2800" dirty="0"/>
              <a:t>Other PICUP Leadership: Marie Lopez del Puerto, Danny Caballero, Robert </a:t>
            </a:r>
            <a:r>
              <a:rPr lang="en-US" sz="2800" dirty="0" err="1"/>
              <a:t>Hilborn</a:t>
            </a:r>
            <a:r>
              <a:rPr lang="en-US" sz="2800" dirty="0"/>
              <a:t>, and Norman </a:t>
            </a:r>
            <a:r>
              <a:rPr lang="en-US" sz="2800" dirty="0" err="1"/>
              <a:t>Chonacky</a:t>
            </a:r>
            <a:endParaRPr lang="en-US" sz="2800" dirty="0"/>
          </a:p>
          <a:p>
            <a:r>
              <a:rPr lang="en-US" sz="2800" dirty="0"/>
              <a:t>Evaluator: Alexis </a:t>
            </a:r>
            <a:r>
              <a:rPr lang="en-US" sz="2800" dirty="0" err="1"/>
              <a:t>Knaub</a:t>
            </a:r>
            <a:endParaRPr lang="en-US" sz="2800" dirty="0"/>
          </a:p>
          <a:p>
            <a:r>
              <a:rPr lang="en-US" sz="2800" dirty="0"/>
              <a:t>PICUP Associate Editors and Reviewers</a:t>
            </a:r>
          </a:p>
          <a:p>
            <a:r>
              <a:rPr lang="en-US" sz="2800" dirty="0"/>
              <a:t>You, the PICUP community</a:t>
            </a:r>
          </a:p>
          <a:p>
            <a:endParaRPr lang="en-US" sz="2800" dirty="0"/>
          </a:p>
          <a:p>
            <a:endParaRPr lang="en-US" sz="2800" dirty="0"/>
          </a:p>
          <a:p>
            <a:r>
              <a:rPr lang="en-US" sz="2800" dirty="0"/>
              <a:t>Thank you to the UW-Stout Chancellor, STEMM Dean, and Department of Chemistry and Physics Chair for funding</a:t>
            </a:r>
          </a:p>
        </p:txBody>
      </p:sp>
    </p:spTree>
    <p:extLst>
      <p:ext uri="{BB962C8B-B14F-4D97-AF65-F5344CB8AC3E}">
        <p14:creationId xmlns:p14="http://schemas.microsoft.com/office/powerpoint/2010/main" val="4290122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73D78-31EF-8112-99A6-30709FED8678}"/>
              </a:ext>
            </a:extLst>
          </p:cNvPr>
          <p:cNvSpPr>
            <a:spLocks noGrp="1"/>
          </p:cNvSpPr>
          <p:nvPr>
            <p:ph type="title"/>
          </p:nvPr>
        </p:nvSpPr>
        <p:spPr/>
        <p:txBody>
          <a:bodyPr/>
          <a:lstStyle/>
          <a:p>
            <a:r>
              <a:rPr lang="en-US" dirty="0"/>
              <a:t>Computation in Physics - Definition</a:t>
            </a:r>
          </a:p>
        </p:txBody>
      </p:sp>
      <p:sp>
        <p:nvSpPr>
          <p:cNvPr id="3" name="Content Placeholder 2">
            <a:extLst>
              <a:ext uri="{FF2B5EF4-FFF2-40B4-BE49-F238E27FC236}">
                <a16:creationId xmlns:a16="http://schemas.microsoft.com/office/drawing/2014/main" id="{E8F9F227-3898-5260-5D1B-2BB05BF137A4}"/>
              </a:ext>
            </a:extLst>
          </p:cNvPr>
          <p:cNvSpPr>
            <a:spLocks noGrp="1"/>
          </p:cNvSpPr>
          <p:nvPr>
            <p:ph idx="1"/>
          </p:nvPr>
        </p:nvSpPr>
        <p:spPr/>
        <p:txBody>
          <a:bodyPr>
            <a:normAutofit/>
          </a:bodyPr>
          <a:lstStyle/>
          <a:p>
            <a:pPr marL="0" indent="0" algn="ctr">
              <a:buNone/>
            </a:pPr>
            <a:r>
              <a:rPr lang="en-US" sz="2400" dirty="0"/>
              <a:t>Having students work with simulations and/or algorithms, giving students pieces of code to complete on their own, and/or advising students on undergraduate research projects where they write code from scratch</a:t>
            </a:r>
            <a:r>
              <a:rPr lang="en-US" sz="2400" baseline="30000" dirty="0"/>
              <a:t>1</a:t>
            </a:r>
          </a:p>
        </p:txBody>
      </p:sp>
      <p:sp>
        <p:nvSpPr>
          <p:cNvPr id="4" name="TextBox 3">
            <a:extLst>
              <a:ext uri="{FF2B5EF4-FFF2-40B4-BE49-F238E27FC236}">
                <a16:creationId xmlns:a16="http://schemas.microsoft.com/office/drawing/2014/main" id="{6C41EE81-48CE-37CF-BAF5-7649D09BBE2B}"/>
              </a:ext>
            </a:extLst>
          </p:cNvPr>
          <p:cNvSpPr txBox="1"/>
          <p:nvPr/>
        </p:nvSpPr>
        <p:spPr>
          <a:xfrm>
            <a:off x="4236334" y="6342927"/>
            <a:ext cx="7955666" cy="461665"/>
          </a:xfrm>
          <a:prstGeom prst="rect">
            <a:avLst/>
          </a:prstGeom>
          <a:noFill/>
        </p:spPr>
        <p:txBody>
          <a:bodyPr wrap="square" rtlCol="0">
            <a:spAutoFit/>
          </a:bodyPr>
          <a:lstStyle/>
          <a:p>
            <a:r>
              <a:rPr lang="en-US" sz="1200" dirty="0"/>
              <a:t>1. Caballero, Marcos D., and Laura </a:t>
            </a:r>
            <a:r>
              <a:rPr lang="en-US" sz="1200" dirty="0" err="1"/>
              <a:t>Merner</a:t>
            </a:r>
            <a:r>
              <a:rPr lang="en-US" sz="1200" dirty="0"/>
              <a:t>. "Prevalence and nature of computational instruction in undergraduate physics programs across the United States." </a:t>
            </a:r>
            <a:r>
              <a:rPr lang="en-US" sz="1200" i="1" dirty="0"/>
              <a:t>Physical Review Physics Education Research</a:t>
            </a:r>
            <a:r>
              <a:rPr lang="en-US" sz="1200" dirty="0"/>
              <a:t> 14.2 (2018): 020129. </a:t>
            </a:r>
          </a:p>
        </p:txBody>
      </p:sp>
      <p:pic>
        <p:nvPicPr>
          <p:cNvPr id="5" name="Picture 4" descr="Logo, company name&#10;&#10;Description automatically generated">
            <a:extLst>
              <a:ext uri="{FF2B5EF4-FFF2-40B4-BE49-F238E27FC236}">
                <a16:creationId xmlns:a16="http://schemas.microsoft.com/office/drawing/2014/main" id="{E82DA6A9-13A1-8F87-08F5-F84B37CDCB52}"/>
              </a:ext>
            </a:extLst>
          </p:cNvPr>
          <p:cNvPicPr>
            <a:picLocks noChangeAspect="1"/>
          </p:cNvPicPr>
          <p:nvPr/>
        </p:nvPicPr>
        <p:blipFill>
          <a:blip r:embed="rId3"/>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3354661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15D51-1D71-23BE-E8D5-978E929B0B44}"/>
              </a:ext>
            </a:extLst>
          </p:cNvPr>
          <p:cNvSpPr>
            <a:spLocks noGrp="1"/>
          </p:cNvSpPr>
          <p:nvPr>
            <p:ph type="title"/>
          </p:nvPr>
        </p:nvSpPr>
        <p:spPr/>
        <p:txBody>
          <a:bodyPr/>
          <a:lstStyle/>
          <a:p>
            <a:r>
              <a:rPr lang="en-US" dirty="0"/>
              <a:t>A Brief History</a:t>
            </a:r>
          </a:p>
        </p:txBody>
      </p:sp>
      <p:sp>
        <p:nvSpPr>
          <p:cNvPr id="3" name="Content Placeholder 2">
            <a:extLst>
              <a:ext uri="{FF2B5EF4-FFF2-40B4-BE49-F238E27FC236}">
                <a16:creationId xmlns:a16="http://schemas.microsoft.com/office/drawing/2014/main" id="{A7228DAF-B72B-C22C-838F-E1DD307B1B17}"/>
              </a:ext>
            </a:extLst>
          </p:cNvPr>
          <p:cNvSpPr>
            <a:spLocks noGrp="1"/>
          </p:cNvSpPr>
          <p:nvPr>
            <p:ph idx="1"/>
          </p:nvPr>
        </p:nvSpPr>
        <p:spPr>
          <a:xfrm>
            <a:off x="1371600" y="1489503"/>
            <a:ext cx="9601200" cy="5096491"/>
          </a:xfrm>
        </p:spPr>
        <p:txBody>
          <a:bodyPr>
            <a:normAutofit fontScale="62500" lnSpcReduction="20000"/>
          </a:bodyPr>
          <a:lstStyle/>
          <a:p>
            <a:r>
              <a:rPr lang="en-US" sz="2800" dirty="0"/>
              <a:t>2006 – </a:t>
            </a:r>
            <a:r>
              <a:rPr lang="en-US" sz="2800" dirty="0" err="1">
                <a:hlinkClick r:id="rId3"/>
              </a:rPr>
              <a:t>Shodor</a:t>
            </a:r>
            <a:r>
              <a:rPr lang="en-US" sz="2800" dirty="0">
                <a:hlinkClick r:id="rId3"/>
              </a:rPr>
              <a:t> Visioning Workshop </a:t>
            </a:r>
            <a:r>
              <a:rPr lang="en-US" sz="2800" dirty="0"/>
              <a:t>– PICUP is born</a:t>
            </a:r>
          </a:p>
          <a:p>
            <a:r>
              <a:rPr lang="en-US" sz="2800" dirty="0"/>
              <a:t>2006 - Special issue on computation in physics in Computing in Science and Engineering </a:t>
            </a:r>
          </a:p>
          <a:p>
            <a:pPr marL="841248" lvl="2">
              <a:spcBef>
                <a:spcPts val="1000"/>
              </a:spcBef>
            </a:pPr>
            <a:r>
              <a:rPr lang="en-US" sz="2600" dirty="0"/>
              <a:t>Fuller –</a:t>
            </a:r>
            <a:r>
              <a:rPr lang="en-US" sz="2700" dirty="0"/>
              <a:t> “Numerical Computations in US Undergraduate Physics Courses”</a:t>
            </a:r>
            <a:r>
              <a:rPr lang="en-US" sz="2700" baseline="30000" dirty="0"/>
              <a:t>1</a:t>
            </a:r>
          </a:p>
          <a:p>
            <a:r>
              <a:rPr lang="en-US" sz="2800" dirty="0"/>
              <a:t>2008 </a:t>
            </a:r>
            <a:r>
              <a:rPr lang="en-US" sz="2900" dirty="0"/>
              <a:t>– “Integrating computation into the undergraduate curriculum: A vision and guidelines for future developments”</a:t>
            </a:r>
            <a:r>
              <a:rPr lang="en-US" sz="2900" baseline="30000" dirty="0"/>
              <a:t>2</a:t>
            </a:r>
          </a:p>
          <a:p>
            <a:pPr lvl="1"/>
            <a:r>
              <a:rPr lang="en-US" sz="2800" dirty="0"/>
              <a:t>AJP article by </a:t>
            </a:r>
            <a:r>
              <a:rPr lang="en-US" sz="2800" dirty="0" err="1"/>
              <a:t>Chonacky</a:t>
            </a:r>
            <a:r>
              <a:rPr lang="en-US" sz="2800" dirty="0"/>
              <a:t> and Winch</a:t>
            </a:r>
          </a:p>
          <a:p>
            <a:r>
              <a:rPr lang="en-US" sz="2800" dirty="0"/>
              <a:t>2011-2013 – Development workshops</a:t>
            </a:r>
          </a:p>
          <a:p>
            <a:r>
              <a:rPr lang="en-US" sz="2800" dirty="0"/>
              <a:t>2013 – Present Workshops at various conferences</a:t>
            </a:r>
          </a:p>
          <a:p>
            <a:r>
              <a:rPr lang="en-US" sz="2800" dirty="0"/>
              <a:t>2015 – Two NSF proposals for PICUP funded</a:t>
            </a:r>
          </a:p>
          <a:p>
            <a:pPr lvl="1"/>
            <a:r>
              <a:rPr lang="en-US" sz="2700" dirty="0"/>
              <a:t>M.D. Caballero, K. </a:t>
            </a:r>
            <a:r>
              <a:rPr lang="en-US" sz="2700" dirty="0" err="1"/>
              <a:t>Roos</a:t>
            </a:r>
            <a:r>
              <a:rPr lang="en-US" sz="2700" dirty="0"/>
              <a:t>, L. Engelhardt, M. Lopez, R. </a:t>
            </a:r>
            <a:r>
              <a:rPr lang="en-US" sz="2700" dirty="0" err="1"/>
              <a:t>Hilborn</a:t>
            </a:r>
            <a:r>
              <a:rPr lang="en-US" sz="2700" dirty="0"/>
              <a:t>,</a:t>
            </a:r>
            <a:r>
              <a:rPr lang="en-US" sz="2800" dirty="0">
                <a:latin typeface="Arial" panose="020B0604020202020204" pitchFamily="34" charset="0"/>
              </a:rPr>
              <a:t> </a:t>
            </a:r>
            <a:r>
              <a:rPr lang="en-US" sz="2700" dirty="0"/>
              <a:t>N. </a:t>
            </a:r>
            <a:r>
              <a:rPr lang="en-US" sz="2700" dirty="0" err="1"/>
              <a:t>Chonacky</a:t>
            </a:r>
            <a:endParaRPr lang="en-US" sz="2700" dirty="0"/>
          </a:p>
          <a:p>
            <a:r>
              <a:rPr lang="en-US" sz="2800" dirty="0"/>
              <a:t>2016 - First Faculty Development Workshop</a:t>
            </a:r>
          </a:p>
          <a:p>
            <a:pPr lvl="1"/>
            <a:r>
              <a:rPr lang="en-US" sz="2800" dirty="0">
                <a:hlinkClick r:id="rId4"/>
              </a:rPr>
              <a:t>gopicup.org</a:t>
            </a:r>
            <a:endParaRPr lang="en-US" sz="2800" dirty="0"/>
          </a:p>
          <a:p>
            <a:r>
              <a:rPr lang="en-US" sz="2800" dirty="0"/>
              <a:t>2018 – “On the Prevalence and Nature of Computational Instruction in Undergraduate Physics Programs across the United States”</a:t>
            </a:r>
            <a:r>
              <a:rPr lang="en-US" sz="2800" baseline="30000" dirty="0"/>
              <a:t>3</a:t>
            </a:r>
          </a:p>
          <a:p>
            <a:r>
              <a:rPr lang="en-US" sz="2800" dirty="0"/>
              <a:t>2020 First virtual workshop</a:t>
            </a:r>
            <a:endParaRPr lang="en-US" sz="2800" baseline="30000" dirty="0"/>
          </a:p>
        </p:txBody>
      </p:sp>
      <p:pic>
        <p:nvPicPr>
          <p:cNvPr id="7" name="Picture 6" descr="Logo, company name&#10;&#10;Description automatically generated">
            <a:extLst>
              <a:ext uri="{FF2B5EF4-FFF2-40B4-BE49-F238E27FC236}">
                <a16:creationId xmlns:a16="http://schemas.microsoft.com/office/drawing/2014/main" id="{D66FCB2B-D777-42F7-630C-6C7E180FE315}"/>
              </a:ext>
            </a:extLst>
          </p:cNvPr>
          <p:cNvPicPr>
            <a:picLocks noChangeAspect="1"/>
          </p:cNvPicPr>
          <p:nvPr/>
        </p:nvPicPr>
        <p:blipFill>
          <a:blip r:embed="rId5"/>
          <a:stretch>
            <a:fillRect/>
          </a:stretch>
        </p:blipFill>
        <p:spPr>
          <a:xfrm>
            <a:off x="10700952" y="-232204"/>
            <a:ext cx="1721708" cy="1721708"/>
          </a:xfrm>
          <a:prstGeom prst="rect">
            <a:avLst/>
          </a:prstGeom>
        </p:spPr>
      </p:pic>
      <p:sp>
        <p:nvSpPr>
          <p:cNvPr id="5" name="TextBox 4">
            <a:extLst>
              <a:ext uri="{FF2B5EF4-FFF2-40B4-BE49-F238E27FC236}">
                <a16:creationId xmlns:a16="http://schemas.microsoft.com/office/drawing/2014/main" id="{70516DED-4B3F-86A7-988A-EF6F6223257E}"/>
              </a:ext>
            </a:extLst>
          </p:cNvPr>
          <p:cNvSpPr txBox="1"/>
          <p:nvPr/>
        </p:nvSpPr>
        <p:spPr>
          <a:xfrm>
            <a:off x="4375230" y="6488668"/>
            <a:ext cx="9772891" cy="369332"/>
          </a:xfrm>
          <a:prstGeom prst="rect">
            <a:avLst/>
          </a:prstGeom>
          <a:noFill/>
        </p:spPr>
        <p:txBody>
          <a:bodyPr wrap="square" rtlCol="0">
            <a:spAutoFit/>
          </a:bodyPr>
          <a:lstStyle/>
          <a:p>
            <a:r>
              <a:rPr lang="en-US" dirty="0"/>
              <a:t>1) </a:t>
            </a:r>
            <a:r>
              <a:rPr lang="en-US" dirty="0">
                <a:hlinkClick r:id="rId6"/>
              </a:rPr>
              <a:t>https://bit.ly/3bTaccd</a:t>
            </a:r>
            <a:r>
              <a:rPr lang="en-US" dirty="0"/>
              <a:t>    2)  </a:t>
            </a:r>
            <a:r>
              <a:rPr lang="en-US" dirty="0">
                <a:hlinkClick r:id="rId7"/>
              </a:rPr>
              <a:t>https://bit.ly/3IDOqWt</a:t>
            </a:r>
            <a:r>
              <a:rPr lang="en-US" dirty="0"/>
              <a:t>.   3) </a:t>
            </a:r>
            <a:r>
              <a:rPr lang="en-US" dirty="0">
                <a:hlinkClick r:id="rId8"/>
              </a:rPr>
              <a:t>https://bit.ly/3ao2y9v</a:t>
            </a:r>
            <a:endParaRPr lang="en-US" dirty="0"/>
          </a:p>
        </p:txBody>
      </p:sp>
    </p:spTree>
    <p:extLst>
      <p:ext uri="{BB962C8B-B14F-4D97-AF65-F5344CB8AC3E}">
        <p14:creationId xmlns:p14="http://schemas.microsoft.com/office/powerpoint/2010/main" val="2344960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15D51-1D71-23BE-E8D5-978E929B0B44}"/>
              </a:ext>
            </a:extLst>
          </p:cNvPr>
          <p:cNvSpPr>
            <a:spLocks noGrp="1"/>
          </p:cNvSpPr>
          <p:nvPr>
            <p:ph type="title"/>
          </p:nvPr>
        </p:nvSpPr>
        <p:spPr/>
        <p:txBody>
          <a:bodyPr>
            <a:noAutofit/>
          </a:bodyPr>
          <a:lstStyle/>
          <a:p>
            <a:r>
              <a:rPr lang="en-US" sz="3600" dirty="0"/>
              <a:t>Numerical Computations in US Undergraduate Physics Courses</a:t>
            </a:r>
            <a:r>
              <a:rPr lang="en-US" sz="3600" baseline="30000" dirty="0"/>
              <a:t>1</a:t>
            </a:r>
            <a:endParaRPr lang="en-US" sz="3600" b="1" baseline="30000" dirty="0"/>
          </a:p>
        </p:txBody>
      </p:sp>
      <p:sp>
        <p:nvSpPr>
          <p:cNvPr id="3" name="Content Placeholder 2">
            <a:extLst>
              <a:ext uri="{FF2B5EF4-FFF2-40B4-BE49-F238E27FC236}">
                <a16:creationId xmlns:a16="http://schemas.microsoft.com/office/drawing/2014/main" id="{A7228DAF-B72B-C22C-838F-E1DD307B1B17}"/>
              </a:ext>
            </a:extLst>
          </p:cNvPr>
          <p:cNvSpPr>
            <a:spLocks noGrp="1"/>
          </p:cNvSpPr>
          <p:nvPr>
            <p:ph idx="1"/>
          </p:nvPr>
        </p:nvSpPr>
        <p:spPr/>
        <p:txBody>
          <a:bodyPr>
            <a:normAutofit/>
          </a:bodyPr>
          <a:lstStyle/>
          <a:p>
            <a:r>
              <a:rPr lang="en-US" sz="2800" dirty="0"/>
              <a:t>Survey for faculty on importance and use of computation (N=187)</a:t>
            </a:r>
          </a:p>
          <a:p>
            <a:r>
              <a:rPr lang="en-US" sz="2800" dirty="0"/>
              <a:t>Large fraction thought computation important</a:t>
            </a:r>
          </a:p>
          <a:p>
            <a:r>
              <a:rPr lang="en-US" sz="2800" dirty="0"/>
              <a:t>&lt;20% included computation in grades</a:t>
            </a:r>
          </a:p>
          <a:p>
            <a:endParaRPr lang="en-US" sz="2800" dirty="0"/>
          </a:p>
        </p:txBody>
      </p:sp>
      <p:pic>
        <p:nvPicPr>
          <p:cNvPr id="7" name="Picture 6" descr="Logo, company name&#10;&#10;Description automatically generated">
            <a:extLst>
              <a:ext uri="{FF2B5EF4-FFF2-40B4-BE49-F238E27FC236}">
                <a16:creationId xmlns:a16="http://schemas.microsoft.com/office/drawing/2014/main" id="{D66FCB2B-D777-42F7-630C-6C7E180FE315}"/>
              </a:ext>
            </a:extLst>
          </p:cNvPr>
          <p:cNvPicPr>
            <a:picLocks noChangeAspect="1"/>
          </p:cNvPicPr>
          <p:nvPr/>
        </p:nvPicPr>
        <p:blipFill>
          <a:blip r:embed="rId3"/>
          <a:stretch>
            <a:fillRect/>
          </a:stretch>
        </p:blipFill>
        <p:spPr>
          <a:xfrm>
            <a:off x="10700952" y="-232204"/>
            <a:ext cx="1721708" cy="1721708"/>
          </a:xfrm>
          <a:prstGeom prst="rect">
            <a:avLst/>
          </a:prstGeom>
        </p:spPr>
      </p:pic>
      <p:sp>
        <p:nvSpPr>
          <p:cNvPr id="4" name="TextBox 3">
            <a:extLst>
              <a:ext uri="{FF2B5EF4-FFF2-40B4-BE49-F238E27FC236}">
                <a16:creationId xmlns:a16="http://schemas.microsoft.com/office/drawing/2014/main" id="{DBFB1FD6-E5B8-FE37-9CAD-E44A96438112}"/>
              </a:ext>
            </a:extLst>
          </p:cNvPr>
          <p:cNvSpPr txBox="1"/>
          <p:nvPr/>
        </p:nvSpPr>
        <p:spPr>
          <a:xfrm>
            <a:off x="7836218" y="6487798"/>
            <a:ext cx="5729468" cy="646331"/>
          </a:xfrm>
          <a:prstGeom prst="rect">
            <a:avLst/>
          </a:prstGeom>
          <a:noFill/>
        </p:spPr>
        <p:txBody>
          <a:bodyPr wrap="square" rtlCol="0">
            <a:spAutoFit/>
          </a:bodyPr>
          <a:lstStyle/>
          <a:p>
            <a:r>
              <a:rPr lang="en-US" dirty="0">
                <a:hlinkClick r:id="rId4"/>
              </a:rPr>
              <a:t>Article: https://bit.ly/3NXs8j7</a:t>
            </a:r>
            <a:endParaRPr lang="en-US" dirty="0"/>
          </a:p>
          <a:p>
            <a:endParaRPr lang="en-US" dirty="0"/>
          </a:p>
        </p:txBody>
      </p:sp>
      <p:pic>
        <p:nvPicPr>
          <p:cNvPr id="6" name="Picture 5" descr="Qr code&#10;&#10;Description automatically generated">
            <a:extLst>
              <a:ext uri="{FF2B5EF4-FFF2-40B4-BE49-F238E27FC236}">
                <a16:creationId xmlns:a16="http://schemas.microsoft.com/office/drawing/2014/main" id="{659FC13C-863B-C793-AAC4-419158DAD2C4}"/>
              </a:ext>
            </a:extLst>
          </p:cNvPr>
          <p:cNvPicPr>
            <a:picLocks noChangeAspect="1"/>
          </p:cNvPicPr>
          <p:nvPr/>
        </p:nvPicPr>
        <p:blipFill>
          <a:blip r:embed="rId5"/>
          <a:stretch>
            <a:fillRect/>
          </a:stretch>
        </p:blipFill>
        <p:spPr>
          <a:xfrm>
            <a:off x="11064204" y="5683169"/>
            <a:ext cx="1127795" cy="1127795"/>
          </a:xfrm>
          <a:prstGeom prst="rect">
            <a:avLst/>
          </a:prstGeom>
        </p:spPr>
      </p:pic>
      <p:sp>
        <p:nvSpPr>
          <p:cNvPr id="10" name="TextBox 9">
            <a:extLst>
              <a:ext uri="{FF2B5EF4-FFF2-40B4-BE49-F238E27FC236}">
                <a16:creationId xmlns:a16="http://schemas.microsoft.com/office/drawing/2014/main" id="{73E84653-5C5A-B281-656C-CA0A4FF6FFDD}"/>
              </a:ext>
            </a:extLst>
          </p:cNvPr>
          <p:cNvSpPr txBox="1"/>
          <p:nvPr/>
        </p:nvSpPr>
        <p:spPr>
          <a:xfrm>
            <a:off x="2511706" y="6395465"/>
            <a:ext cx="5474825" cy="738664"/>
          </a:xfrm>
          <a:prstGeom prst="rect">
            <a:avLst/>
          </a:prstGeom>
          <a:noFill/>
        </p:spPr>
        <p:txBody>
          <a:bodyPr wrap="square" rtlCol="0">
            <a:spAutoFit/>
          </a:bodyPr>
          <a:lstStyle/>
          <a:p>
            <a:r>
              <a:rPr lang="en-US" sz="1200" dirty="0"/>
              <a:t>1) Fuller, Robert G. "Numerical computations in US undergraduate physics courses." </a:t>
            </a:r>
            <a:r>
              <a:rPr lang="en-US" sz="1200" i="1" dirty="0"/>
              <a:t>Computing in science &amp; engineering</a:t>
            </a:r>
            <a:r>
              <a:rPr lang="en-US" sz="1200" dirty="0"/>
              <a:t> 8.5 (2006): 16-21.</a:t>
            </a:r>
          </a:p>
          <a:p>
            <a:endParaRPr lang="en-US" dirty="0"/>
          </a:p>
        </p:txBody>
      </p:sp>
    </p:spTree>
    <p:extLst>
      <p:ext uri="{BB962C8B-B14F-4D97-AF65-F5344CB8AC3E}">
        <p14:creationId xmlns:p14="http://schemas.microsoft.com/office/powerpoint/2010/main" val="535341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15D51-1D71-23BE-E8D5-978E929B0B44}"/>
              </a:ext>
            </a:extLst>
          </p:cNvPr>
          <p:cNvSpPr>
            <a:spLocks noGrp="1"/>
          </p:cNvSpPr>
          <p:nvPr>
            <p:ph type="title"/>
          </p:nvPr>
        </p:nvSpPr>
        <p:spPr/>
        <p:txBody>
          <a:bodyPr>
            <a:noAutofit/>
          </a:bodyPr>
          <a:lstStyle/>
          <a:p>
            <a:r>
              <a:rPr lang="en-US" sz="3600" dirty="0"/>
              <a:t>On the Prevalence and Nature of Computational Instruction in Undergraduate Physics Programs across the United States</a:t>
            </a:r>
            <a:r>
              <a:rPr lang="en-US" sz="3600" baseline="30000" dirty="0"/>
              <a:t>1</a:t>
            </a:r>
          </a:p>
        </p:txBody>
      </p:sp>
      <p:sp>
        <p:nvSpPr>
          <p:cNvPr id="3" name="Content Placeholder 2">
            <a:extLst>
              <a:ext uri="{FF2B5EF4-FFF2-40B4-BE49-F238E27FC236}">
                <a16:creationId xmlns:a16="http://schemas.microsoft.com/office/drawing/2014/main" id="{A7228DAF-B72B-C22C-838F-E1DD307B1B17}"/>
              </a:ext>
            </a:extLst>
          </p:cNvPr>
          <p:cNvSpPr>
            <a:spLocks noGrp="1"/>
          </p:cNvSpPr>
          <p:nvPr>
            <p:ph idx="1"/>
          </p:nvPr>
        </p:nvSpPr>
        <p:spPr/>
        <p:txBody>
          <a:bodyPr>
            <a:normAutofit/>
          </a:bodyPr>
          <a:lstStyle/>
          <a:p>
            <a:r>
              <a:rPr lang="en-US" sz="2800" dirty="0"/>
              <a:t>Response: 357 departments and 1246 faculty</a:t>
            </a:r>
          </a:p>
          <a:p>
            <a:r>
              <a:rPr lang="en-US" sz="2800" dirty="0"/>
              <a:t>&gt;50% of departments have 1 faculty teaching computation in intro and upper level courses</a:t>
            </a:r>
          </a:p>
          <a:p>
            <a:r>
              <a:rPr lang="en-US" sz="2800" dirty="0"/>
              <a:t>&gt;25% of departments have ½ of faculty teaching computation in intro and upper level courses</a:t>
            </a:r>
          </a:p>
        </p:txBody>
      </p:sp>
      <p:pic>
        <p:nvPicPr>
          <p:cNvPr id="7" name="Picture 6" descr="Logo, company name&#10;&#10;Description automatically generated">
            <a:extLst>
              <a:ext uri="{FF2B5EF4-FFF2-40B4-BE49-F238E27FC236}">
                <a16:creationId xmlns:a16="http://schemas.microsoft.com/office/drawing/2014/main" id="{D66FCB2B-D777-42F7-630C-6C7E180FE315}"/>
              </a:ext>
            </a:extLst>
          </p:cNvPr>
          <p:cNvPicPr>
            <a:picLocks noChangeAspect="1"/>
          </p:cNvPicPr>
          <p:nvPr/>
        </p:nvPicPr>
        <p:blipFill>
          <a:blip r:embed="rId3"/>
          <a:stretch>
            <a:fillRect/>
          </a:stretch>
        </p:blipFill>
        <p:spPr>
          <a:xfrm>
            <a:off x="10700952" y="-232204"/>
            <a:ext cx="1721708" cy="1721708"/>
          </a:xfrm>
          <a:prstGeom prst="rect">
            <a:avLst/>
          </a:prstGeom>
        </p:spPr>
      </p:pic>
      <p:sp>
        <p:nvSpPr>
          <p:cNvPr id="8" name="TextBox 7">
            <a:extLst>
              <a:ext uri="{FF2B5EF4-FFF2-40B4-BE49-F238E27FC236}">
                <a16:creationId xmlns:a16="http://schemas.microsoft.com/office/drawing/2014/main" id="{69B39947-D743-F77B-0A78-E211D59C8248}"/>
              </a:ext>
            </a:extLst>
          </p:cNvPr>
          <p:cNvSpPr txBox="1"/>
          <p:nvPr/>
        </p:nvSpPr>
        <p:spPr>
          <a:xfrm>
            <a:off x="8021148" y="6487798"/>
            <a:ext cx="7800142" cy="646331"/>
          </a:xfrm>
          <a:prstGeom prst="rect">
            <a:avLst/>
          </a:prstGeom>
          <a:noFill/>
        </p:spPr>
        <p:txBody>
          <a:bodyPr wrap="square" rtlCol="0">
            <a:spAutoFit/>
          </a:bodyPr>
          <a:lstStyle/>
          <a:p>
            <a:r>
              <a:rPr lang="en-US" dirty="0"/>
              <a:t>Article: </a:t>
            </a:r>
            <a:r>
              <a:rPr lang="en-US" dirty="0">
                <a:hlinkClick r:id="rId4"/>
              </a:rPr>
              <a:t>https://bit.ly/3ao2y9v</a:t>
            </a:r>
            <a:endParaRPr lang="en-US" dirty="0"/>
          </a:p>
          <a:p>
            <a:endParaRPr lang="en-US" dirty="0"/>
          </a:p>
        </p:txBody>
      </p:sp>
      <p:pic>
        <p:nvPicPr>
          <p:cNvPr id="9" name="Picture 8" descr="Qr code&#10;&#10;Description automatically generated">
            <a:extLst>
              <a:ext uri="{FF2B5EF4-FFF2-40B4-BE49-F238E27FC236}">
                <a16:creationId xmlns:a16="http://schemas.microsoft.com/office/drawing/2014/main" id="{992CAA3B-7F60-7054-98CD-48E23D5FBF2D}"/>
              </a:ext>
            </a:extLst>
          </p:cNvPr>
          <p:cNvPicPr>
            <a:picLocks noChangeAspect="1"/>
          </p:cNvPicPr>
          <p:nvPr/>
        </p:nvPicPr>
        <p:blipFill>
          <a:blip r:embed="rId5"/>
          <a:stretch>
            <a:fillRect/>
          </a:stretch>
        </p:blipFill>
        <p:spPr>
          <a:xfrm>
            <a:off x="11030675" y="5685096"/>
            <a:ext cx="1172904" cy="1172904"/>
          </a:xfrm>
          <a:prstGeom prst="rect">
            <a:avLst/>
          </a:prstGeom>
        </p:spPr>
      </p:pic>
      <p:sp>
        <p:nvSpPr>
          <p:cNvPr id="10" name="TextBox 9">
            <a:extLst>
              <a:ext uri="{FF2B5EF4-FFF2-40B4-BE49-F238E27FC236}">
                <a16:creationId xmlns:a16="http://schemas.microsoft.com/office/drawing/2014/main" id="{9F179198-5DA0-56C9-3ABF-CBC3E29FC2C9}"/>
              </a:ext>
            </a:extLst>
          </p:cNvPr>
          <p:cNvSpPr txBox="1"/>
          <p:nvPr/>
        </p:nvSpPr>
        <p:spPr>
          <a:xfrm>
            <a:off x="671331" y="6439269"/>
            <a:ext cx="7955666" cy="461665"/>
          </a:xfrm>
          <a:prstGeom prst="rect">
            <a:avLst/>
          </a:prstGeom>
          <a:noFill/>
        </p:spPr>
        <p:txBody>
          <a:bodyPr wrap="square" rtlCol="0">
            <a:spAutoFit/>
          </a:bodyPr>
          <a:lstStyle/>
          <a:p>
            <a:r>
              <a:rPr lang="en-US" sz="1200" dirty="0"/>
              <a:t>1. Caballero, Marcos D., and Laura </a:t>
            </a:r>
            <a:r>
              <a:rPr lang="en-US" sz="1200" dirty="0" err="1"/>
              <a:t>Merner</a:t>
            </a:r>
            <a:r>
              <a:rPr lang="en-US" sz="1200" dirty="0"/>
              <a:t>. "Prevalence and nature of computational instruction in undergraduate physics programs across the United States." </a:t>
            </a:r>
            <a:r>
              <a:rPr lang="en-US" sz="1200" i="1" dirty="0"/>
              <a:t>Physical Review Physics Education Research</a:t>
            </a:r>
            <a:r>
              <a:rPr lang="en-US" sz="1200" dirty="0"/>
              <a:t> 14.2 (2018): 020129. </a:t>
            </a:r>
          </a:p>
        </p:txBody>
      </p:sp>
    </p:spTree>
    <p:extLst>
      <p:ext uri="{BB962C8B-B14F-4D97-AF65-F5344CB8AC3E}">
        <p14:creationId xmlns:p14="http://schemas.microsoft.com/office/powerpoint/2010/main" val="34844421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15D51-1D71-23BE-E8D5-978E929B0B44}"/>
              </a:ext>
            </a:extLst>
          </p:cNvPr>
          <p:cNvSpPr>
            <a:spLocks noGrp="1"/>
          </p:cNvSpPr>
          <p:nvPr>
            <p:ph type="title"/>
          </p:nvPr>
        </p:nvSpPr>
        <p:spPr/>
        <p:txBody>
          <a:bodyPr>
            <a:noAutofit/>
          </a:bodyPr>
          <a:lstStyle/>
          <a:p>
            <a:r>
              <a:rPr lang="en-US" sz="3600" dirty="0"/>
              <a:t>PICUP</a:t>
            </a:r>
            <a:endParaRPr lang="en-US" sz="3600" baseline="30000" dirty="0"/>
          </a:p>
        </p:txBody>
      </p:sp>
      <p:sp>
        <p:nvSpPr>
          <p:cNvPr id="3" name="Content Placeholder 2">
            <a:extLst>
              <a:ext uri="{FF2B5EF4-FFF2-40B4-BE49-F238E27FC236}">
                <a16:creationId xmlns:a16="http://schemas.microsoft.com/office/drawing/2014/main" id="{A7228DAF-B72B-C22C-838F-E1DD307B1B17}"/>
              </a:ext>
            </a:extLst>
          </p:cNvPr>
          <p:cNvSpPr>
            <a:spLocks noGrp="1"/>
          </p:cNvSpPr>
          <p:nvPr>
            <p:ph idx="1"/>
          </p:nvPr>
        </p:nvSpPr>
        <p:spPr>
          <a:xfrm>
            <a:off x="1295400" y="1645431"/>
            <a:ext cx="9601200" cy="4431277"/>
          </a:xfrm>
        </p:spPr>
        <p:txBody>
          <a:bodyPr>
            <a:normAutofit fontScale="85000" lnSpcReduction="20000"/>
          </a:bodyPr>
          <a:lstStyle/>
          <a:p>
            <a:r>
              <a:rPr lang="en-US" sz="2400" dirty="0"/>
              <a:t>Website:</a:t>
            </a:r>
          </a:p>
          <a:p>
            <a:pPr lvl="1"/>
            <a:r>
              <a:rPr lang="en-US" sz="2400" dirty="0"/>
              <a:t>Exercise Sets</a:t>
            </a:r>
          </a:p>
          <a:p>
            <a:pPr lvl="1"/>
            <a:r>
              <a:rPr lang="en-US" sz="2400" dirty="0"/>
              <a:t>Faculty Commons</a:t>
            </a:r>
          </a:p>
          <a:p>
            <a:pPr lvl="1"/>
            <a:r>
              <a:rPr lang="en-US" sz="2400" dirty="0"/>
              <a:t>Resources Tab</a:t>
            </a:r>
          </a:p>
          <a:p>
            <a:pPr lvl="1"/>
            <a:r>
              <a:rPr lang="en-US" sz="2400" dirty="0"/>
              <a:t>Community and Events</a:t>
            </a:r>
          </a:p>
          <a:p>
            <a:r>
              <a:rPr lang="en-US" sz="2400" dirty="0"/>
              <a:t>Training:</a:t>
            </a:r>
          </a:p>
          <a:p>
            <a:pPr lvl="1"/>
            <a:r>
              <a:rPr lang="en-US" sz="2400" dirty="0"/>
              <a:t>Regional Workshops</a:t>
            </a:r>
          </a:p>
          <a:p>
            <a:pPr lvl="1"/>
            <a:r>
              <a:rPr lang="en-US" sz="2400" dirty="0"/>
              <a:t>Virtual Workshops</a:t>
            </a:r>
          </a:p>
          <a:p>
            <a:pPr lvl="1"/>
            <a:r>
              <a:rPr lang="en-US" sz="2400" dirty="0"/>
              <a:t>Site Visits</a:t>
            </a:r>
          </a:p>
          <a:p>
            <a:pPr lvl="1"/>
            <a:r>
              <a:rPr lang="en-US" sz="2400" dirty="0"/>
              <a:t>Webinars</a:t>
            </a:r>
          </a:p>
          <a:p>
            <a:r>
              <a:rPr lang="en-US" sz="2400" dirty="0"/>
              <a:t>Community</a:t>
            </a:r>
          </a:p>
          <a:p>
            <a:pPr lvl="1"/>
            <a:r>
              <a:rPr lang="en-US" sz="2400" dirty="0"/>
              <a:t>Webinars and Workshops</a:t>
            </a:r>
          </a:p>
          <a:p>
            <a:pPr lvl="1"/>
            <a:r>
              <a:rPr lang="en-US" sz="2400" dirty="0"/>
              <a:t>Slack Channel</a:t>
            </a:r>
          </a:p>
        </p:txBody>
      </p:sp>
      <p:pic>
        <p:nvPicPr>
          <p:cNvPr id="7" name="Picture 6" descr="Logo, company name&#10;&#10;Description automatically generated">
            <a:extLst>
              <a:ext uri="{FF2B5EF4-FFF2-40B4-BE49-F238E27FC236}">
                <a16:creationId xmlns:a16="http://schemas.microsoft.com/office/drawing/2014/main" id="{D66FCB2B-D777-42F7-630C-6C7E180FE315}"/>
              </a:ext>
            </a:extLst>
          </p:cNvPr>
          <p:cNvPicPr>
            <a:picLocks noChangeAspect="1"/>
          </p:cNvPicPr>
          <p:nvPr/>
        </p:nvPicPr>
        <p:blipFill>
          <a:blip r:embed="rId3"/>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3273993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15D51-1D71-23BE-E8D5-978E929B0B44}"/>
              </a:ext>
            </a:extLst>
          </p:cNvPr>
          <p:cNvSpPr>
            <a:spLocks noGrp="1"/>
          </p:cNvSpPr>
          <p:nvPr>
            <p:ph type="title"/>
          </p:nvPr>
        </p:nvSpPr>
        <p:spPr/>
        <p:txBody>
          <a:bodyPr>
            <a:noAutofit/>
          </a:bodyPr>
          <a:lstStyle/>
          <a:p>
            <a:r>
              <a:rPr lang="en-US" sz="3600" dirty="0"/>
              <a:t>PICUP</a:t>
            </a:r>
            <a:endParaRPr lang="en-US" sz="3600" baseline="30000" dirty="0"/>
          </a:p>
        </p:txBody>
      </p:sp>
      <p:sp>
        <p:nvSpPr>
          <p:cNvPr id="3" name="Content Placeholder 2">
            <a:extLst>
              <a:ext uri="{FF2B5EF4-FFF2-40B4-BE49-F238E27FC236}">
                <a16:creationId xmlns:a16="http://schemas.microsoft.com/office/drawing/2014/main" id="{A7228DAF-B72B-C22C-838F-E1DD307B1B17}"/>
              </a:ext>
            </a:extLst>
          </p:cNvPr>
          <p:cNvSpPr>
            <a:spLocks noGrp="1"/>
          </p:cNvSpPr>
          <p:nvPr>
            <p:ph idx="1"/>
          </p:nvPr>
        </p:nvSpPr>
        <p:spPr>
          <a:xfrm>
            <a:off x="1295400" y="1645431"/>
            <a:ext cx="9601200" cy="4431277"/>
          </a:xfrm>
        </p:spPr>
        <p:txBody>
          <a:bodyPr>
            <a:normAutofit/>
          </a:bodyPr>
          <a:lstStyle/>
          <a:p>
            <a:r>
              <a:rPr lang="en-US" sz="2400" dirty="0"/>
              <a:t>Website:</a:t>
            </a:r>
          </a:p>
          <a:p>
            <a:pPr lvl="1"/>
            <a:r>
              <a:rPr lang="en-US" sz="2400" dirty="0"/>
              <a:t>Exercise Sets</a:t>
            </a:r>
          </a:p>
          <a:p>
            <a:pPr lvl="2"/>
            <a:r>
              <a:rPr lang="en-US" sz="2200" dirty="0"/>
              <a:t>Peer-reviewed activities</a:t>
            </a:r>
          </a:p>
          <a:p>
            <a:pPr lvl="1"/>
            <a:r>
              <a:rPr lang="en-US" sz="2400" dirty="0"/>
              <a:t>Faculty Commons</a:t>
            </a:r>
          </a:p>
          <a:p>
            <a:pPr lvl="2"/>
            <a:r>
              <a:rPr lang="en-US" sz="2200" dirty="0"/>
              <a:t>All other curricular material</a:t>
            </a:r>
          </a:p>
          <a:p>
            <a:pPr lvl="1"/>
            <a:r>
              <a:rPr lang="en-US" sz="2400" dirty="0"/>
              <a:t>Resources Tab</a:t>
            </a:r>
          </a:p>
          <a:p>
            <a:pPr lvl="2"/>
            <a:r>
              <a:rPr lang="en-US" sz="2200" dirty="0"/>
              <a:t>Tips and best practices</a:t>
            </a:r>
          </a:p>
          <a:p>
            <a:pPr lvl="1"/>
            <a:r>
              <a:rPr lang="en-US" sz="2400" dirty="0"/>
              <a:t>Community and Events</a:t>
            </a:r>
          </a:p>
          <a:p>
            <a:pPr lvl="2"/>
            <a:r>
              <a:rPr lang="en-US" sz="2200" dirty="0"/>
              <a:t>Stay connected, get help</a:t>
            </a:r>
          </a:p>
        </p:txBody>
      </p:sp>
      <p:pic>
        <p:nvPicPr>
          <p:cNvPr id="7" name="Picture 6" descr="Logo, company name&#10;&#10;Description automatically generated">
            <a:extLst>
              <a:ext uri="{FF2B5EF4-FFF2-40B4-BE49-F238E27FC236}">
                <a16:creationId xmlns:a16="http://schemas.microsoft.com/office/drawing/2014/main" id="{D66FCB2B-D777-42F7-630C-6C7E180FE315}"/>
              </a:ext>
            </a:extLst>
          </p:cNvPr>
          <p:cNvPicPr>
            <a:picLocks noChangeAspect="1"/>
          </p:cNvPicPr>
          <p:nvPr/>
        </p:nvPicPr>
        <p:blipFill>
          <a:blip r:embed="rId3"/>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11719823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A82FD-1F96-873B-7E75-BF1EA51E5FAB}"/>
              </a:ext>
            </a:extLst>
          </p:cNvPr>
          <p:cNvSpPr>
            <a:spLocks noGrp="1"/>
          </p:cNvSpPr>
          <p:nvPr>
            <p:ph type="title"/>
          </p:nvPr>
        </p:nvSpPr>
        <p:spPr/>
        <p:txBody>
          <a:bodyPr/>
          <a:lstStyle/>
          <a:p>
            <a:r>
              <a:rPr lang="en-US" dirty="0"/>
              <a:t>Exercise Sets (ES)</a:t>
            </a:r>
          </a:p>
        </p:txBody>
      </p:sp>
      <p:sp>
        <p:nvSpPr>
          <p:cNvPr id="3" name="Content Placeholder 2">
            <a:extLst>
              <a:ext uri="{FF2B5EF4-FFF2-40B4-BE49-F238E27FC236}">
                <a16:creationId xmlns:a16="http://schemas.microsoft.com/office/drawing/2014/main" id="{DEDFB272-A3D4-B869-B8FD-DD326731F72A}"/>
              </a:ext>
            </a:extLst>
          </p:cNvPr>
          <p:cNvSpPr>
            <a:spLocks noGrp="1"/>
          </p:cNvSpPr>
          <p:nvPr>
            <p:ph idx="1"/>
          </p:nvPr>
        </p:nvSpPr>
        <p:spPr>
          <a:xfrm>
            <a:off x="1371600" y="1354238"/>
            <a:ext cx="9601200" cy="5081286"/>
          </a:xfrm>
        </p:spPr>
        <p:txBody>
          <a:bodyPr>
            <a:normAutofit/>
          </a:bodyPr>
          <a:lstStyle/>
          <a:p>
            <a:r>
              <a:rPr lang="en-US" sz="2400" dirty="0"/>
              <a:t>An Exercise Set is a set of peer-reviewed material that contains the following:</a:t>
            </a:r>
          </a:p>
          <a:p>
            <a:pPr lvl="1"/>
            <a:r>
              <a:rPr lang="en-US" sz="2400" dirty="0"/>
              <a:t>A brief description of the set and it’s goals</a:t>
            </a:r>
          </a:p>
          <a:p>
            <a:pPr lvl="1"/>
            <a:r>
              <a:rPr lang="en-US" sz="2400" dirty="0"/>
              <a:t>A list of learning objectives for the set</a:t>
            </a:r>
          </a:p>
          <a:p>
            <a:pPr lvl="1"/>
            <a:r>
              <a:rPr lang="en-US" sz="2400" dirty="0"/>
              <a:t>An instructor’s guide and theory section for background</a:t>
            </a:r>
          </a:p>
          <a:p>
            <a:pPr lvl="1"/>
            <a:r>
              <a:rPr lang="en-US" sz="2400" dirty="0"/>
              <a:t>A series of activities and questions (the exercises)</a:t>
            </a:r>
          </a:p>
          <a:p>
            <a:pPr lvl="1"/>
            <a:r>
              <a:rPr lang="en-US" sz="2400" dirty="0"/>
              <a:t>Code template and solutions in at least one programming language</a:t>
            </a:r>
          </a:p>
          <a:p>
            <a:pPr lvl="1"/>
            <a:r>
              <a:rPr lang="en-US" sz="2400" dirty="0"/>
              <a:t>Solutions</a:t>
            </a:r>
          </a:p>
          <a:p>
            <a:r>
              <a:rPr lang="en-US" sz="2400" dirty="0"/>
              <a:t>All Exercise Sets are peer-reviewed through semi-automated process</a:t>
            </a:r>
          </a:p>
          <a:p>
            <a:pPr lvl="1"/>
            <a:r>
              <a:rPr lang="en-US" sz="2400" dirty="0"/>
              <a:t>Collaborative peer-review</a:t>
            </a:r>
          </a:p>
        </p:txBody>
      </p:sp>
      <p:pic>
        <p:nvPicPr>
          <p:cNvPr id="4" name="Picture 3" descr="Logo, company name&#10;&#10;Description automatically generated">
            <a:extLst>
              <a:ext uri="{FF2B5EF4-FFF2-40B4-BE49-F238E27FC236}">
                <a16:creationId xmlns:a16="http://schemas.microsoft.com/office/drawing/2014/main" id="{92D0F34F-17DC-435B-3DCB-EB1B46E11527}"/>
              </a:ext>
            </a:extLst>
          </p:cNvPr>
          <p:cNvPicPr>
            <a:picLocks noChangeAspect="1"/>
          </p:cNvPicPr>
          <p:nvPr/>
        </p:nvPicPr>
        <p:blipFill>
          <a:blip r:embed="rId2"/>
          <a:stretch>
            <a:fillRect/>
          </a:stretch>
        </p:blipFill>
        <p:spPr>
          <a:xfrm>
            <a:off x="10700952" y="-232204"/>
            <a:ext cx="1721708" cy="1721708"/>
          </a:xfrm>
          <a:prstGeom prst="rect">
            <a:avLst/>
          </a:prstGeom>
        </p:spPr>
      </p:pic>
    </p:spTree>
    <p:extLst>
      <p:ext uri="{BB962C8B-B14F-4D97-AF65-F5344CB8AC3E}">
        <p14:creationId xmlns:p14="http://schemas.microsoft.com/office/powerpoint/2010/main" val="132444855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{A26351C4-6428-E448-8F70-234901AC82E7}tf10001072</Template>
  <TotalTime>614</TotalTime>
  <Words>1658</Words>
  <Application>Microsoft Macintosh PowerPoint</Application>
  <PresentationFormat>Widescreen</PresentationFormat>
  <Paragraphs>198</Paragraphs>
  <Slides>22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Franklin Gothic Book</vt:lpstr>
      <vt:lpstr>Crop</vt:lpstr>
      <vt:lpstr>Exercise Sets, Faculty Commons, and Resources of the PICUP Website</vt:lpstr>
      <vt:lpstr>Mission of PICUP</vt:lpstr>
      <vt:lpstr>Computation in Physics - Definition</vt:lpstr>
      <vt:lpstr>A Brief History</vt:lpstr>
      <vt:lpstr>Numerical Computations in US Undergraduate Physics Courses1</vt:lpstr>
      <vt:lpstr>On the Prevalence and Nature of Computational Instruction in Undergraduate Physics Programs across the United States1</vt:lpstr>
      <vt:lpstr>PICUP</vt:lpstr>
      <vt:lpstr>PICUP</vt:lpstr>
      <vt:lpstr>Exercise Sets (ES)</vt:lpstr>
      <vt:lpstr>Why are ES special?</vt:lpstr>
      <vt:lpstr>Then and Now</vt:lpstr>
      <vt:lpstr>Multiple authors, non-faculty authors</vt:lpstr>
      <vt:lpstr>Experiments</vt:lpstr>
      <vt:lpstr>3D Printing</vt:lpstr>
      <vt:lpstr>Errata Tab</vt:lpstr>
      <vt:lpstr>Digital Object Identifier (DOI)</vt:lpstr>
      <vt:lpstr>Resources Tab</vt:lpstr>
      <vt:lpstr>Community Tab</vt:lpstr>
      <vt:lpstr>Site-Wide Searching</vt:lpstr>
      <vt:lpstr>Training</vt:lpstr>
      <vt:lpstr>A Short History of Computation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Exercise Sets, Faculty Commons, and Resources of the PICUP Website</dc:title>
  <dc:creator>Zimmerman, Todd</dc:creator>
  <cp:lastModifiedBy>Zimmerman, Todd</cp:lastModifiedBy>
  <cp:revision>5</cp:revision>
  <dcterms:created xsi:type="dcterms:W3CDTF">2022-07-08T14:03:03Z</dcterms:created>
  <dcterms:modified xsi:type="dcterms:W3CDTF">2022-07-11T22:15:22Z</dcterms:modified>
</cp:coreProperties>
</file>

<file path=docProps/thumbnail.jpeg>
</file>